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0" r:id="rId5"/>
    <p:sldMasterId id="2147483661" r:id="rId6"/>
    <p:sldMasterId id="2147483674" r:id="rId7"/>
    <p:sldMasterId id="2147483687" r:id="rId8"/>
  </p:sldMasterIdLst>
  <p:notesMasterIdLst>
    <p:notesMasterId r:id="rId16"/>
  </p:notesMasterIdLst>
  <p:sldIdLst>
    <p:sldId id="256" r:id="rId9"/>
    <p:sldId id="301" r:id="rId10"/>
    <p:sldId id="277" r:id="rId11"/>
    <p:sldId id="294" r:id="rId12"/>
    <p:sldId id="297" r:id="rId13"/>
    <p:sldId id="296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819445-A4FD-07E5-6E11-FDF1F00762CA}" name="Menzies, Benjamin" initials="BM" userId="S::Benjamin.Menzies@cpuc.ca.gov::1bd50fa4-9d23-46a0-96e0-3f7d580941bd" providerId="AD"/>
  <p188:author id="{ECE1345E-0563-6467-A149-9531F5B91EA9}" name="Walker, Jill" initials="WJ" userId="S::jill.walker@cpuc.ca.gov::5b792189-000d-460f-82c8-81fb06d7bf0c" providerId="AD"/>
  <p188:author id="{1D627962-F151-29E0-6F69-2A6B51253D23}" name="Ellis, Maria" initials="ME" userId="S::Maria.Ellis@cpuc.ca.gov::b7fa1260-af9b-4bac-86d3-5c47a982fe89" providerId="AD"/>
  <p188:author id="{342DB763-D5E1-7C9C-9442-36239EBE7751}" name="Harris, Halee" initials="HH" userId="S::Halee.Harris@cpuc.ca.gov::cf384bd2-8996-4c64-a417-371fc9c66179" providerId="AD"/>
  <p188:author id="{D9D16B7B-C0F6-547D-5395-1C9B95FFC45C}" name="Mullaney, Michael" initials="MM" userId="S::Michael.Mullaney@cpuc.ca.gov::dfbdf3f7-d9a2-41c7-9cf0-8df4c505796c" providerId="AD"/>
  <p188:author id="{65486F7C-2E82-11A7-CF03-E27998C34447}" name="Peterson, Rachel A." initials="PR" userId="S::rachel.peterson@cpuc.ca.gov::8077e8a7-d7ec-46ab-b53b-5b631983dc07" providerId="AD"/>
  <p188:author id="{046CA199-FD86-A2B7-1CF5-6770C53AF4FC}" name="Huang, Xiao Selena" initials="XH" userId="S::XiaoSelena.Huang@cpuc.ca.gov::f02c0510-85b0-49fd-b03d-01684505b548" providerId="AD"/>
  <p188:author id="{D6A1629F-6DD2-9464-229B-CC2E9D573972}" name="Ellis, Maria" initials="EM" userId="S::maria.ellis@cpuc.ca.gov::b7fa1260-af9b-4bac-86d3-5c47a982fe89" providerId="AD"/>
  <p188:author id="{62D5EFA2-CA47-2562-B927-9189CDFFBEAF}" name="Osborn, Robert B." initials="RO" userId="S::robert.osborn@cpuc.ca.gov::bb2e4427-87e8-4f65-9546-3321f0bacd8f" providerId="AD"/>
  <p188:author id="{54412CC2-8A3A-A8D0-F52A-DA2116BCB5AA}" name="Rodriguez, Erin" initials="ER" userId="S::Erin.Rodriguez@cpuc.ca.gov::2e3736c6-d2e1-4d1b-83d8-75630bba5173" providerId="AD"/>
  <p188:author id="{78F24FCA-A3EF-EC77-8E92-ECBDFA34D82C}" name="Minkus, Michael J." initials="MM" userId="S::Michael.Minkus@cpuc.ca.gov::a987c176-438c-46a9-ae89-41e8f4f644c4" providerId="AD"/>
  <p188:author id="{D73286EA-8FF5-E7FE-6150-360655FE83D4}" name="Johnson, Ana Maria" initials="JA" userId="S::anamaria.johnson@cpuc.ca.gov::f3668ccc-e036-43b9-89b7-f7999cdfc0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64A4A-A334-C9B8-AA0A-52A09B3A125A}" v="16" dt="2026-03-11T00:37:37.346"/>
    <p1510:client id="{490D43B8-E368-4157-8461-93786881C61B}" v="55" dt="2026-03-11T14:51:44.782"/>
    <p1510:client id="{68ED3CAA-1162-4E18-92C7-C832311F17B8}" v="510" dt="2026-03-11T16:00:00.491"/>
    <p1510:client id="{6AAFDF27-9206-4881-9A7C-10CF67E2EEB5}" v="41" dt="2026-03-11T16:48:23.672"/>
    <p1510:client id="{7C052DA1-2157-62F7-21D5-802CA93E6312}" v="4" dt="2026-03-11T05:12:19.812"/>
    <p1510:client id="{807FA24F-271F-80B0-35F2-BC0ABE94497B}" v="3" dt="2026-03-11T05:12:29.569"/>
    <p1510:client id="{BCF7D970-A45C-EAF3-90F6-10B121AC51C0}" v="2" dt="2026-03-11T04:34:33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85FBE4-20EE-4DB6-8FDD-32AE0A974BDA}" type="doc">
      <dgm:prSet loTypeId="urn:microsoft.com/office/officeart/2005/8/layout/venn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EA4B3CF-7468-4752-819D-62ABE7601443}" type="pres">
      <dgm:prSet presAssocID="{EE85FBE4-20EE-4DB6-8FDD-32AE0A974BDA}" presName="Name0" presStyleCnt="0">
        <dgm:presLayoutVars>
          <dgm:dir/>
          <dgm:resizeHandles val="exact"/>
        </dgm:presLayoutVars>
      </dgm:prSet>
      <dgm:spPr/>
    </dgm:pt>
  </dgm:ptLst>
  <dgm:cxnLst>
    <dgm:cxn modelId="{E63A0F97-7840-4B5E-80FD-4FD8AAA183F2}" type="presOf" srcId="{EE85FBE4-20EE-4DB6-8FDD-32AE0A974BDA}" destId="{BEA4B3CF-7468-4752-819D-62ABE7601443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F36B83-0102-4B5D-9AA6-E86CD934D9B1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6C17731-728A-4907-A4EE-89156819D6C1}">
      <dgm:prSet phldrT="[Text]" phldr="0" custT="1"/>
      <dgm:spPr/>
      <dgm:t>
        <a:bodyPr/>
        <a:lstStyle/>
        <a:p>
          <a:r>
            <a:rPr lang="en-US" sz="2800"/>
            <a:t>Public Safety and Carrier Oversight</a:t>
          </a:r>
        </a:p>
      </dgm:t>
    </dgm:pt>
    <dgm:pt modelId="{9D4C5F8D-00ED-4BBC-BC0E-B0101B088355}" type="parTrans" cxnId="{7019C7D1-C09F-43D3-90A7-683CA54D974A}">
      <dgm:prSet/>
      <dgm:spPr/>
      <dgm:t>
        <a:bodyPr/>
        <a:lstStyle/>
        <a:p>
          <a:endParaRPr lang="en-US"/>
        </a:p>
      </dgm:t>
    </dgm:pt>
    <dgm:pt modelId="{8C57D956-453E-46D5-A338-C33B61322AA4}" type="sibTrans" cxnId="{7019C7D1-C09F-43D3-90A7-683CA54D974A}">
      <dgm:prSet/>
      <dgm:spPr/>
      <dgm:t>
        <a:bodyPr/>
        <a:lstStyle/>
        <a:p>
          <a:endParaRPr lang="en-US"/>
        </a:p>
      </dgm:t>
    </dgm:pt>
    <dgm:pt modelId="{850C81B7-440D-4A70-8FCD-5BD82C1636AF}">
      <dgm:prSet phldrT="[Text]" phldr="0" custT="1"/>
      <dgm:spPr>
        <a:solidFill>
          <a:srgbClr val="92D050"/>
        </a:solidFill>
      </dgm:spPr>
      <dgm:t>
        <a:bodyPr/>
        <a:lstStyle/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</a:rPr>
            <a:t>- License companies, oversee compliance, and address consumer complaints</a:t>
          </a:r>
        </a:p>
        <a:p>
          <a:pPr marL="0"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</a:rPr>
            <a:t>- Service quality standards to protect consumers and ensure reliable service, including timely restoral, compensation for outages, and enforcement for poor performance</a:t>
          </a:r>
        </a:p>
      </dgm:t>
    </dgm:pt>
    <dgm:pt modelId="{8F95DEC6-F10F-45B1-9753-DE5971F2B5F4}" type="parTrans" cxnId="{E8033E88-07CA-4AAF-BB2F-705F65367659}">
      <dgm:prSet/>
      <dgm:spPr/>
      <dgm:t>
        <a:bodyPr/>
        <a:lstStyle/>
        <a:p>
          <a:endParaRPr lang="en-US"/>
        </a:p>
      </dgm:t>
    </dgm:pt>
    <dgm:pt modelId="{3083562B-D045-4D00-B8C0-CCF180A6459F}" type="sibTrans" cxnId="{E8033E88-07CA-4AAF-BB2F-705F65367659}">
      <dgm:prSet/>
      <dgm:spPr/>
      <dgm:t>
        <a:bodyPr/>
        <a:lstStyle/>
        <a:p>
          <a:endParaRPr lang="en-US"/>
        </a:p>
      </dgm:t>
    </dgm:pt>
    <dgm:pt modelId="{292048A7-1183-4EB2-A27F-1BFC8EADC414}">
      <dgm:prSet phldrT="[Text]" phldr="0" custT="1"/>
      <dgm:spPr/>
      <dgm:t>
        <a:bodyPr/>
        <a:lstStyle/>
        <a:p>
          <a:r>
            <a:rPr lang="en-US" sz="2800"/>
            <a:t>Universal Service</a:t>
          </a:r>
        </a:p>
      </dgm:t>
    </dgm:pt>
    <dgm:pt modelId="{EA273289-294E-4261-AEE2-FAE4227A2D75}" type="parTrans" cxnId="{8EBABC07-7D70-4969-A7E1-7BF72C0C8DEE}">
      <dgm:prSet/>
      <dgm:spPr/>
      <dgm:t>
        <a:bodyPr/>
        <a:lstStyle/>
        <a:p>
          <a:endParaRPr lang="en-US"/>
        </a:p>
      </dgm:t>
    </dgm:pt>
    <dgm:pt modelId="{36294A90-5F7B-4412-A7B7-52D619136C72}" type="sibTrans" cxnId="{8EBABC07-7D70-4969-A7E1-7BF72C0C8DEE}">
      <dgm:prSet/>
      <dgm:spPr/>
      <dgm:t>
        <a:bodyPr/>
        <a:lstStyle/>
        <a:p>
          <a:endParaRPr lang="en-US"/>
        </a:p>
      </dgm:t>
    </dgm:pt>
    <dgm:pt modelId="{E479CF8E-554E-4FB6-BA15-AF4A853BC3D5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</a:rPr>
            <a:t>Public Purpose Programs ensure affordability, equity, and access: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  <a:ea typeface="+mn-ea"/>
              <a:cs typeface="+mn-cs"/>
            </a:rPr>
            <a:t>1. California LifeLine Program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  <a:ea typeface="+mn-ea"/>
              <a:cs typeface="+mn-cs"/>
            </a:rPr>
            <a:t>2. California Teleconnect Fund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  <a:ea typeface="+mn-ea"/>
              <a:cs typeface="+mn-cs"/>
            </a:rPr>
            <a:t>3. California Connect (DDTP)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  <a:ea typeface="+mn-ea"/>
              <a:cs typeface="+mn-cs"/>
            </a:rPr>
            <a:t>4. California Advanced Services Fund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  <a:ea typeface="+mn-ea"/>
              <a:cs typeface="+mn-cs"/>
            </a:rPr>
            <a:t>5. California High-Cost Fund A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  <a:ea typeface="+mn-ea"/>
              <a:cs typeface="+mn-cs"/>
            </a:rPr>
            <a:t>6. California High-Cost Fund B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1400" kern="1200">
            <a:solidFill>
              <a:schemeClr val="tx2"/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</a:rPr>
            <a:t>Carrier of Last Resort obligation ensures access.</a:t>
          </a:r>
        </a:p>
      </dgm:t>
    </dgm:pt>
    <dgm:pt modelId="{AC61D082-DEBF-4137-9EC2-C3A735387F6F}" type="parTrans" cxnId="{459A790F-3BAB-4AB7-9C58-F54262ED82F9}">
      <dgm:prSet/>
      <dgm:spPr/>
      <dgm:t>
        <a:bodyPr/>
        <a:lstStyle/>
        <a:p>
          <a:endParaRPr lang="en-US"/>
        </a:p>
      </dgm:t>
    </dgm:pt>
    <dgm:pt modelId="{C3479EE0-EFF6-4EC9-9F30-53983BB8A358}" type="sibTrans" cxnId="{459A790F-3BAB-4AB7-9C58-F54262ED82F9}">
      <dgm:prSet/>
      <dgm:spPr/>
      <dgm:t>
        <a:bodyPr/>
        <a:lstStyle/>
        <a:p>
          <a:endParaRPr lang="en-US"/>
        </a:p>
      </dgm:t>
    </dgm:pt>
    <dgm:pt modelId="{8657BEF4-FC0D-457C-9303-AEEA5AED657A}">
      <dgm:prSet phldrT="[Text]" phldr="0" custT="1"/>
      <dgm:spPr/>
      <dgm:t>
        <a:bodyPr/>
        <a:lstStyle/>
        <a:p>
          <a:r>
            <a:rPr lang="en-US" sz="2800"/>
            <a:t>Broadband Deployment and Adoption</a:t>
          </a:r>
        </a:p>
      </dgm:t>
    </dgm:pt>
    <dgm:pt modelId="{E4310108-1C3E-4B08-A76A-83469B58586D}" type="parTrans" cxnId="{B211E72C-3A3E-43DE-8429-69DC3C5B4D3D}">
      <dgm:prSet/>
      <dgm:spPr/>
      <dgm:t>
        <a:bodyPr/>
        <a:lstStyle/>
        <a:p>
          <a:endParaRPr lang="en-US"/>
        </a:p>
      </dgm:t>
    </dgm:pt>
    <dgm:pt modelId="{DAA412AE-B2EC-489D-A67F-5EE306093EA9}" type="sibTrans" cxnId="{B211E72C-3A3E-43DE-8429-69DC3C5B4D3D}">
      <dgm:prSet/>
      <dgm:spPr/>
      <dgm:t>
        <a:bodyPr/>
        <a:lstStyle/>
        <a:p>
          <a:endParaRPr lang="en-US"/>
        </a:p>
      </dgm:t>
    </dgm:pt>
    <dgm:pt modelId="{31B0501A-741F-4355-8A8B-45E55BC58B6A}">
      <dgm:prSet phldrT="[Text]" phldr="0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400" b="0" i="0" u="none">
              <a:solidFill>
                <a:schemeClr val="tx2"/>
              </a:solidFill>
              <a:latin typeface="Aptos" panose="020B0004020202020204" pitchFamily="34" charset="0"/>
            </a:rPr>
            <a:t>Develop, implement, and administer three major broadband deployment program:  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400" b="0" i="0" u="none">
              <a:solidFill>
                <a:schemeClr val="tx2"/>
              </a:solidFill>
              <a:latin typeface="Aptos" panose="020B0004020202020204" pitchFamily="34" charset="0"/>
            </a:rPr>
            <a:t>(1) California Advanced Services Fund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400" b="0" i="0" u="none">
              <a:solidFill>
                <a:schemeClr val="tx2"/>
              </a:solidFill>
              <a:latin typeface="Aptos" panose="020B0004020202020204" pitchFamily="34" charset="0"/>
            </a:rPr>
            <a:t>(2) Federal Funding Account</a:t>
          </a:r>
        </a:p>
        <a:p>
          <a:pPr algn="l">
            <a:buFont typeface="Arial" panose="020B0604020202020204" pitchFamily="34" charset="0"/>
            <a:buChar char="•"/>
          </a:pPr>
          <a:r>
            <a:rPr lang="en-US" sz="1400" b="0" i="0" u="none">
              <a:solidFill>
                <a:schemeClr val="tx2"/>
              </a:solidFill>
              <a:latin typeface="Aptos" panose="020B0004020202020204" pitchFamily="34" charset="0"/>
            </a:rPr>
            <a:t>(3) Broadband Equity Access and Deployment</a:t>
          </a:r>
        </a:p>
      </dgm:t>
    </dgm:pt>
    <dgm:pt modelId="{5F2DB2AF-DCCF-4292-B89E-8B00A92A0B76}" type="parTrans" cxnId="{F0E09EB2-600E-4A81-9AF1-7BA45064A9A7}">
      <dgm:prSet/>
      <dgm:spPr/>
      <dgm:t>
        <a:bodyPr/>
        <a:lstStyle/>
        <a:p>
          <a:endParaRPr lang="en-US"/>
        </a:p>
      </dgm:t>
    </dgm:pt>
    <dgm:pt modelId="{95F66B79-0474-4381-9297-4B84C72A7C64}" type="sibTrans" cxnId="{F0E09EB2-600E-4A81-9AF1-7BA45064A9A7}">
      <dgm:prSet/>
      <dgm:spPr/>
      <dgm:t>
        <a:bodyPr/>
        <a:lstStyle/>
        <a:p>
          <a:endParaRPr lang="en-US"/>
        </a:p>
      </dgm:t>
    </dgm:pt>
    <dgm:pt modelId="{CA555853-7A92-4A0B-B636-EAC3231717B8}">
      <dgm:prSet custT="1"/>
      <dgm:spPr>
        <a:solidFill>
          <a:srgbClr val="92D050"/>
        </a:solidFill>
      </dgm:spPr>
      <dgm:t>
        <a:bodyPr/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  <a:ea typeface="+mn-ea"/>
              <a:cs typeface="+mn-cs"/>
            </a:rPr>
            <a:t>- Network resiliency rules (e.g., backup power) ensure disaster preparedness.</a:t>
          </a:r>
        </a:p>
      </dgm:t>
    </dgm:pt>
    <dgm:pt modelId="{D1D63E3B-3872-4B34-BCF4-7F598B0EDBCE}" type="parTrans" cxnId="{03BE7FC6-ECF9-4C0F-9E0D-8D42D183774B}">
      <dgm:prSet/>
      <dgm:spPr/>
      <dgm:t>
        <a:bodyPr/>
        <a:lstStyle/>
        <a:p>
          <a:endParaRPr lang="en-US"/>
        </a:p>
      </dgm:t>
    </dgm:pt>
    <dgm:pt modelId="{D9B11C83-E7C8-45E9-A3BA-65C99B9F3086}" type="sibTrans" cxnId="{03BE7FC6-ECF9-4C0F-9E0D-8D42D183774B}">
      <dgm:prSet/>
      <dgm:spPr/>
      <dgm:t>
        <a:bodyPr/>
        <a:lstStyle/>
        <a:p>
          <a:endParaRPr lang="en-US"/>
        </a:p>
      </dgm:t>
    </dgm:pt>
    <dgm:pt modelId="{FA1F88FA-7406-4A30-A5C6-919A7C1CFB74}" type="pres">
      <dgm:prSet presAssocID="{7FF36B83-0102-4B5D-9AA6-E86CD934D9B1}" presName="theList" presStyleCnt="0">
        <dgm:presLayoutVars>
          <dgm:dir/>
          <dgm:animLvl val="lvl"/>
          <dgm:resizeHandles val="exact"/>
        </dgm:presLayoutVars>
      </dgm:prSet>
      <dgm:spPr/>
    </dgm:pt>
    <dgm:pt modelId="{870F4B3E-8D5C-459C-8631-DF85FDF3F038}" type="pres">
      <dgm:prSet presAssocID="{66C17731-728A-4907-A4EE-89156819D6C1}" presName="compNode" presStyleCnt="0"/>
      <dgm:spPr/>
    </dgm:pt>
    <dgm:pt modelId="{47618BEB-843C-415A-9193-DE68EC4B939A}" type="pres">
      <dgm:prSet presAssocID="{66C17731-728A-4907-A4EE-89156819D6C1}" presName="aNode" presStyleLbl="bgShp" presStyleIdx="0" presStyleCnt="3" custLinFactNeighborX="-35808" custLinFactNeighborY="-1724"/>
      <dgm:spPr/>
    </dgm:pt>
    <dgm:pt modelId="{FBA27210-827D-4850-89D6-1157BA40DC92}" type="pres">
      <dgm:prSet presAssocID="{66C17731-728A-4907-A4EE-89156819D6C1}" presName="textNode" presStyleLbl="bgShp" presStyleIdx="0" presStyleCnt="3"/>
      <dgm:spPr/>
    </dgm:pt>
    <dgm:pt modelId="{1270EF60-FB86-451A-9F72-A29CA11BA4E3}" type="pres">
      <dgm:prSet presAssocID="{66C17731-728A-4907-A4EE-89156819D6C1}" presName="compChildNode" presStyleCnt="0"/>
      <dgm:spPr/>
    </dgm:pt>
    <dgm:pt modelId="{9B06AF6D-14AE-4021-963A-9F456298C7F4}" type="pres">
      <dgm:prSet presAssocID="{66C17731-728A-4907-A4EE-89156819D6C1}" presName="theInnerList" presStyleCnt="0"/>
      <dgm:spPr/>
    </dgm:pt>
    <dgm:pt modelId="{49904195-4914-4A9F-A41D-3F6F9CADCD35}" type="pres">
      <dgm:prSet presAssocID="{850C81B7-440D-4A70-8FCD-5BD82C1636AF}" presName="childNode" presStyleLbl="node1" presStyleIdx="0" presStyleCnt="3" custScaleY="101659">
        <dgm:presLayoutVars>
          <dgm:bulletEnabled val="1"/>
        </dgm:presLayoutVars>
      </dgm:prSet>
      <dgm:spPr/>
    </dgm:pt>
    <dgm:pt modelId="{A30258A9-31AF-433D-B074-80851D3EB92B}" type="pres">
      <dgm:prSet presAssocID="{66C17731-728A-4907-A4EE-89156819D6C1}" presName="aSpace" presStyleCnt="0"/>
      <dgm:spPr/>
    </dgm:pt>
    <dgm:pt modelId="{9F6F121E-1B3A-4C4C-AFA0-212244FA0100}" type="pres">
      <dgm:prSet presAssocID="{292048A7-1183-4EB2-A27F-1BFC8EADC414}" presName="compNode" presStyleCnt="0"/>
      <dgm:spPr/>
    </dgm:pt>
    <dgm:pt modelId="{C9F445E7-0F3D-4998-BDED-71E97F2509DF}" type="pres">
      <dgm:prSet presAssocID="{292048A7-1183-4EB2-A27F-1BFC8EADC414}" presName="aNode" presStyleLbl="bgShp" presStyleIdx="1" presStyleCnt="3" custLinFactNeighborX="0" custLinFactNeighborY="640"/>
      <dgm:spPr/>
    </dgm:pt>
    <dgm:pt modelId="{620F89D3-73E8-43EE-8C6F-47E02E352777}" type="pres">
      <dgm:prSet presAssocID="{292048A7-1183-4EB2-A27F-1BFC8EADC414}" presName="textNode" presStyleLbl="bgShp" presStyleIdx="1" presStyleCnt="3"/>
      <dgm:spPr/>
    </dgm:pt>
    <dgm:pt modelId="{5865891A-1543-4389-B8B3-02B3E0E4DC7C}" type="pres">
      <dgm:prSet presAssocID="{292048A7-1183-4EB2-A27F-1BFC8EADC414}" presName="compChildNode" presStyleCnt="0"/>
      <dgm:spPr/>
    </dgm:pt>
    <dgm:pt modelId="{810ABFE4-98CD-42D6-B7F1-D4F6A2C3D430}" type="pres">
      <dgm:prSet presAssocID="{292048A7-1183-4EB2-A27F-1BFC8EADC414}" presName="theInnerList" presStyleCnt="0"/>
      <dgm:spPr/>
    </dgm:pt>
    <dgm:pt modelId="{5FB7F2B5-D42F-4BF1-9759-C8345F61CF73}" type="pres">
      <dgm:prSet presAssocID="{E479CF8E-554E-4FB6-BA15-AF4A853BC3D5}" presName="childNode" presStyleLbl="node1" presStyleIdx="1" presStyleCnt="3">
        <dgm:presLayoutVars>
          <dgm:bulletEnabled val="1"/>
        </dgm:presLayoutVars>
      </dgm:prSet>
      <dgm:spPr/>
    </dgm:pt>
    <dgm:pt modelId="{D10B3994-2027-49E1-BE44-3C59978B660B}" type="pres">
      <dgm:prSet presAssocID="{292048A7-1183-4EB2-A27F-1BFC8EADC414}" presName="aSpace" presStyleCnt="0"/>
      <dgm:spPr/>
    </dgm:pt>
    <dgm:pt modelId="{65F4739C-11C7-46B9-BC35-512DBC4B2ABC}" type="pres">
      <dgm:prSet presAssocID="{8657BEF4-FC0D-457C-9303-AEEA5AED657A}" presName="compNode" presStyleCnt="0"/>
      <dgm:spPr/>
    </dgm:pt>
    <dgm:pt modelId="{58FAE2DF-E063-4623-BFCB-3A09A64A40C2}" type="pres">
      <dgm:prSet presAssocID="{8657BEF4-FC0D-457C-9303-AEEA5AED657A}" presName="aNode" presStyleLbl="bgShp" presStyleIdx="2" presStyleCnt="3"/>
      <dgm:spPr/>
    </dgm:pt>
    <dgm:pt modelId="{1FC858CF-73FD-41AF-B5AF-84D054BA5199}" type="pres">
      <dgm:prSet presAssocID="{8657BEF4-FC0D-457C-9303-AEEA5AED657A}" presName="textNode" presStyleLbl="bgShp" presStyleIdx="2" presStyleCnt="3"/>
      <dgm:spPr/>
    </dgm:pt>
    <dgm:pt modelId="{E62DD5CA-A33D-463B-97E7-BF27262629C5}" type="pres">
      <dgm:prSet presAssocID="{8657BEF4-FC0D-457C-9303-AEEA5AED657A}" presName="compChildNode" presStyleCnt="0"/>
      <dgm:spPr/>
    </dgm:pt>
    <dgm:pt modelId="{327A32BD-3A6E-45D6-8E8A-0630834844C7}" type="pres">
      <dgm:prSet presAssocID="{8657BEF4-FC0D-457C-9303-AEEA5AED657A}" presName="theInnerList" presStyleCnt="0"/>
      <dgm:spPr/>
    </dgm:pt>
    <dgm:pt modelId="{AD6A2919-B871-4FA3-970C-A3B5FBDE7BB9}" type="pres">
      <dgm:prSet presAssocID="{31B0501A-741F-4355-8A8B-45E55BC58B6A}" presName="childNode" presStyleLbl="node1" presStyleIdx="2" presStyleCnt="3" custLinFactNeighborX="-1017" custLinFactNeighborY="317">
        <dgm:presLayoutVars>
          <dgm:bulletEnabled val="1"/>
        </dgm:presLayoutVars>
      </dgm:prSet>
      <dgm:spPr/>
    </dgm:pt>
  </dgm:ptLst>
  <dgm:cxnLst>
    <dgm:cxn modelId="{8EBABC07-7D70-4969-A7E1-7BF72C0C8DEE}" srcId="{7FF36B83-0102-4B5D-9AA6-E86CD934D9B1}" destId="{292048A7-1183-4EB2-A27F-1BFC8EADC414}" srcOrd="1" destOrd="0" parTransId="{EA273289-294E-4261-AEE2-FAE4227A2D75}" sibTransId="{36294A90-5F7B-4412-A7B7-52D619136C72}"/>
    <dgm:cxn modelId="{459A790F-3BAB-4AB7-9C58-F54262ED82F9}" srcId="{292048A7-1183-4EB2-A27F-1BFC8EADC414}" destId="{E479CF8E-554E-4FB6-BA15-AF4A853BC3D5}" srcOrd="0" destOrd="0" parTransId="{AC61D082-DEBF-4137-9EC2-C3A735387F6F}" sibTransId="{C3479EE0-EFF6-4EC9-9F30-53983BB8A358}"/>
    <dgm:cxn modelId="{B211E72C-3A3E-43DE-8429-69DC3C5B4D3D}" srcId="{7FF36B83-0102-4B5D-9AA6-E86CD934D9B1}" destId="{8657BEF4-FC0D-457C-9303-AEEA5AED657A}" srcOrd="2" destOrd="0" parTransId="{E4310108-1C3E-4B08-A76A-83469B58586D}" sibTransId="{DAA412AE-B2EC-489D-A67F-5EE306093EA9}"/>
    <dgm:cxn modelId="{3B9F7341-64FB-41A4-8552-D7FA0C8FA775}" type="presOf" srcId="{66C17731-728A-4907-A4EE-89156819D6C1}" destId="{47618BEB-843C-415A-9193-DE68EC4B939A}" srcOrd="0" destOrd="0" presId="urn:microsoft.com/office/officeart/2005/8/layout/lProcess2"/>
    <dgm:cxn modelId="{6FE9076E-48EA-4031-AE19-FF11DA1A3040}" type="presOf" srcId="{E479CF8E-554E-4FB6-BA15-AF4A853BC3D5}" destId="{5FB7F2B5-D42F-4BF1-9759-C8345F61CF73}" srcOrd="0" destOrd="0" presId="urn:microsoft.com/office/officeart/2005/8/layout/lProcess2"/>
    <dgm:cxn modelId="{49E35473-EBC9-4E48-B4A3-232B5B187F8C}" type="presOf" srcId="{31B0501A-741F-4355-8A8B-45E55BC58B6A}" destId="{AD6A2919-B871-4FA3-970C-A3B5FBDE7BB9}" srcOrd="0" destOrd="0" presId="urn:microsoft.com/office/officeart/2005/8/layout/lProcess2"/>
    <dgm:cxn modelId="{E8033E88-07CA-4AAF-BB2F-705F65367659}" srcId="{66C17731-728A-4907-A4EE-89156819D6C1}" destId="{850C81B7-440D-4A70-8FCD-5BD82C1636AF}" srcOrd="0" destOrd="0" parTransId="{8F95DEC6-F10F-45B1-9753-DE5971F2B5F4}" sibTransId="{3083562B-D045-4D00-B8C0-CCF180A6459F}"/>
    <dgm:cxn modelId="{B98219B0-1975-4D77-8251-56C004B1D03A}" type="presOf" srcId="{292048A7-1183-4EB2-A27F-1BFC8EADC414}" destId="{620F89D3-73E8-43EE-8C6F-47E02E352777}" srcOrd="1" destOrd="0" presId="urn:microsoft.com/office/officeart/2005/8/layout/lProcess2"/>
    <dgm:cxn modelId="{F0E09EB2-600E-4A81-9AF1-7BA45064A9A7}" srcId="{8657BEF4-FC0D-457C-9303-AEEA5AED657A}" destId="{31B0501A-741F-4355-8A8B-45E55BC58B6A}" srcOrd="0" destOrd="0" parTransId="{5F2DB2AF-DCCF-4292-B89E-8B00A92A0B76}" sibTransId="{95F66B79-0474-4381-9297-4B84C72A7C64}"/>
    <dgm:cxn modelId="{0FE5F6B4-0AB1-4F1A-8CC6-D7D2071399E0}" type="presOf" srcId="{7FF36B83-0102-4B5D-9AA6-E86CD934D9B1}" destId="{FA1F88FA-7406-4A30-A5C6-919A7C1CFB74}" srcOrd="0" destOrd="0" presId="urn:microsoft.com/office/officeart/2005/8/layout/lProcess2"/>
    <dgm:cxn modelId="{7EEB2DBF-BA85-4918-BC99-F9A23EC38F72}" type="presOf" srcId="{292048A7-1183-4EB2-A27F-1BFC8EADC414}" destId="{C9F445E7-0F3D-4998-BDED-71E97F2509DF}" srcOrd="0" destOrd="0" presId="urn:microsoft.com/office/officeart/2005/8/layout/lProcess2"/>
    <dgm:cxn modelId="{03BE7FC6-ECF9-4C0F-9E0D-8D42D183774B}" srcId="{850C81B7-440D-4A70-8FCD-5BD82C1636AF}" destId="{CA555853-7A92-4A0B-B636-EAC3231717B8}" srcOrd="0" destOrd="0" parTransId="{D1D63E3B-3872-4B34-BCF4-7F598B0EDBCE}" sibTransId="{D9B11C83-E7C8-45E9-A3BA-65C99B9F3086}"/>
    <dgm:cxn modelId="{7019C7D1-C09F-43D3-90A7-683CA54D974A}" srcId="{7FF36B83-0102-4B5D-9AA6-E86CD934D9B1}" destId="{66C17731-728A-4907-A4EE-89156819D6C1}" srcOrd="0" destOrd="0" parTransId="{9D4C5F8D-00ED-4BBC-BC0E-B0101B088355}" sibTransId="{8C57D956-453E-46D5-A338-C33B61322AA4}"/>
    <dgm:cxn modelId="{55D630E1-B27E-483E-B785-C5F07BF10EFD}" type="presOf" srcId="{CA555853-7A92-4A0B-B636-EAC3231717B8}" destId="{49904195-4914-4A9F-A41D-3F6F9CADCD35}" srcOrd="0" destOrd="1" presId="urn:microsoft.com/office/officeart/2005/8/layout/lProcess2"/>
    <dgm:cxn modelId="{2A8EAAEB-3012-4E7B-B027-7056ACD178B1}" type="presOf" srcId="{850C81B7-440D-4A70-8FCD-5BD82C1636AF}" destId="{49904195-4914-4A9F-A41D-3F6F9CADCD35}" srcOrd="0" destOrd="0" presId="urn:microsoft.com/office/officeart/2005/8/layout/lProcess2"/>
    <dgm:cxn modelId="{AC15CDEE-F4CA-48A9-87FD-15F452CB1082}" type="presOf" srcId="{8657BEF4-FC0D-457C-9303-AEEA5AED657A}" destId="{1FC858CF-73FD-41AF-B5AF-84D054BA5199}" srcOrd="1" destOrd="0" presId="urn:microsoft.com/office/officeart/2005/8/layout/lProcess2"/>
    <dgm:cxn modelId="{6AA168EF-F993-45D8-B90A-0F53D539AC8F}" type="presOf" srcId="{66C17731-728A-4907-A4EE-89156819D6C1}" destId="{FBA27210-827D-4850-89D6-1157BA40DC92}" srcOrd="1" destOrd="0" presId="urn:microsoft.com/office/officeart/2005/8/layout/lProcess2"/>
    <dgm:cxn modelId="{863C92FD-AB02-4B1C-97D2-91F6E758A3AD}" type="presOf" srcId="{8657BEF4-FC0D-457C-9303-AEEA5AED657A}" destId="{58FAE2DF-E063-4623-BFCB-3A09A64A40C2}" srcOrd="0" destOrd="0" presId="urn:microsoft.com/office/officeart/2005/8/layout/lProcess2"/>
    <dgm:cxn modelId="{5271DD6B-60B0-4138-A2D5-5F9BAF17CC06}" type="presParOf" srcId="{FA1F88FA-7406-4A30-A5C6-919A7C1CFB74}" destId="{870F4B3E-8D5C-459C-8631-DF85FDF3F038}" srcOrd="0" destOrd="0" presId="urn:microsoft.com/office/officeart/2005/8/layout/lProcess2"/>
    <dgm:cxn modelId="{B502F2B3-F336-4039-B77C-53ADCE6A25E1}" type="presParOf" srcId="{870F4B3E-8D5C-459C-8631-DF85FDF3F038}" destId="{47618BEB-843C-415A-9193-DE68EC4B939A}" srcOrd="0" destOrd="0" presId="urn:microsoft.com/office/officeart/2005/8/layout/lProcess2"/>
    <dgm:cxn modelId="{440F3D1A-37BC-46AD-857C-21EB9DA03B56}" type="presParOf" srcId="{870F4B3E-8D5C-459C-8631-DF85FDF3F038}" destId="{FBA27210-827D-4850-89D6-1157BA40DC92}" srcOrd="1" destOrd="0" presId="urn:microsoft.com/office/officeart/2005/8/layout/lProcess2"/>
    <dgm:cxn modelId="{D018D2E9-AFD5-419C-818C-8DB5ACFAA3A4}" type="presParOf" srcId="{870F4B3E-8D5C-459C-8631-DF85FDF3F038}" destId="{1270EF60-FB86-451A-9F72-A29CA11BA4E3}" srcOrd="2" destOrd="0" presId="urn:microsoft.com/office/officeart/2005/8/layout/lProcess2"/>
    <dgm:cxn modelId="{FA9B9A0D-3957-42C8-8197-374E077E6370}" type="presParOf" srcId="{1270EF60-FB86-451A-9F72-A29CA11BA4E3}" destId="{9B06AF6D-14AE-4021-963A-9F456298C7F4}" srcOrd="0" destOrd="0" presId="urn:microsoft.com/office/officeart/2005/8/layout/lProcess2"/>
    <dgm:cxn modelId="{96E0F67A-5CF4-4698-9E92-305359C6C318}" type="presParOf" srcId="{9B06AF6D-14AE-4021-963A-9F456298C7F4}" destId="{49904195-4914-4A9F-A41D-3F6F9CADCD35}" srcOrd="0" destOrd="0" presId="urn:microsoft.com/office/officeart/2005/8/layout/lProcess2"/>
    <dgm:cxn modelId="{C92A86E4-9389-453A-9F49-63BB60C9BB68}" type="presParOf" srcId="{FA1F88FA-7406-4A30-A5C6-919A7C1CFB74}" destId="{A30258A9-31AF-433D-B074-80851D3EB92B}" srcOrd="1" destOrd="0" presId="urn:microsoft.com/office/officeart/2005/8/layout/lProcess2"/>
    <dgm:cxn modelId="{2C5E02CE-900E-4AD5-9B91-039061CEFD52}" type="presParOf" srcId="{FA1F88FA-7406-4A30-A5C6-919A7C1CFB74}" destId="{9F6F121E-1B3A-4C4C-AFA0-212244FA0100}" srcOrd="2" destOrd="0" presId="urn:microsoft.com/office/officeart/2005/8/layout/lProcess2"/>
    <dgm:cxn modelId="{996B58FA-1B6D-4E71-B98D-C75095EB1FDD}" type="presParOf" srcId="{9F6F121E-1B3A-4C4C-AFA0-212244FA0100}" destId="{C9F445E7-0F3D-4998-BDED-71E97F2509DF}" srcOrd="0" destOrd="0" presId="urn:microsoft.com/office/officeart/2005/8/layout/lProcess2"/>
    <dgm:cxn modelId="{1CE1262A-EE7B-4487-A49F-0490AA0F6CD7}" type="presParOf" srcId="{9F6F121E-1B3A-4C4C-AFA0-212244FA0100}" destId="{620F89D3-73E8-43EE-8C6F-47E02E352777}" srcOrd="1" destOrd="0" presId="urn:microsoft.com/office/officeart/2005/8/layout/lProcess2"/>
    <dgm:cxn modelId="{2EE24D76-C1B2-49F1-9A57-0FF9BF2AEC01}" type="presParOf" srcId="{9F6F121E-1B3A-4C4C-AFA0-212244FA0100}" destId="{5865891A-1543-4389-B8B3-02B3E0E4DC7C}" srcOrd="2" destOrd="0" presId="urn:microsoft.com/office/officeart/2005/8/layout/lProcess2"/>
    <dgm:cxn modelId="{DC7891A8-9325-4F17-B6AD-2FE9FB862239}" type="presParOf" srcId="{5865891A-1543-4389-B8B3-02B3E0E4DC7C}" destId="{810ABFE4-98CD-42D6-B7F1-D4F6A2C3D430}" srcOrd="0" destOrd="0" presId="urn:microsoft.com/office/officeart/2005/8/layout/lProcess2"/>
    <dgm:cxn modelId="{DC1FBA09-CC42-44E7-9B3A-A3A3D3F770B9}" type="presParOf" srcId="{810ABFE4-98CD-42D6-B7F1-D4F6A2C3D430}" destId="{5FB7F2B5-D42F-4BF1-9759-C8345F61CF73}" srcOrd="0" destOrd="0" presId="urn:microsoft.com/office/officeart/2005/8/layout/lProcess2"/>
    <dgm:cxn modelId="{5836E94E-4455-4BE6-8F72-08547DE33F1C}" type="presParOf" srcId="{FA1F88FA-7406-4A30-A5C6-919A7C1CFB74}" destId="{D10B3994-2027-49E1-BE44-3C59978B660B}" srcOrd="3" destOrd="0" presId="urn:microsoft.com/office/officeart/2005/8/layout/lProcess2"/>
    <dgm:cxn modelId="{B31EF566-4AC4-4BA2-B95F-6CB7D4063F62}" type="presParOf" srcId="{FA1F88FA-7406-4A30-A5C6-919A7C1CFB74}" destId="{65F4739C-11C7-46B9-BC35-512DBC4B2ABC}" srcOrd="4" destOrd="0" presId="urn:microsoft.com/office/officeart/2005/8/layout/lProcess2"/>
    <dgm:cxn modelId="{A04AFEF4-E2AC-4947-A6F6-CD99C14A7D4B}" type="presParOf" srcId="{65F4739C-11C7-46B9-BC35-512DBC4B2ABC}" destId="{58FAE2DF-E063-4623-BFCB-3A09A64A40C2}" srcOrd="0" destOrd="0" presId="urn:microsoft.com/office/officeart/2005/8/layout/lProcess2"/>
    <dgm:cxn modelId="{4E487B93-02AF-429C-BADC-5E68917CB43E}" type="presParOf" srcId="{65F4739C-11C7-46B9-BC35-512DBC4B2ABC}" destId="{1FC858CF-73FD-41AF-B5AF-84D054BA5199}" srcOrd="1" destOrd="0" presId="urn:microsoft.com/office/officeart/2005/8/layout/lProcess2"/>
    <dgm:cxn modelId="{70D1942B-A8F8-4411-9182-494F92FB20A6}" type="presParOf" srcId="{65F4739C-11C7-46B9-BC35-512DBC4B2ABC}" destId="{E62DD5CA-A33D-463B-97E7-BF27262629C5}" srcOrd="2" destOrd="0" presId="urn:microsoft.com/office/officeart/2005/8/layout/lProcess2"/>
    <dgm:cxn modelId="{7CC38B87-670E-4021-93DE-BE9DC0E50AF8}" type="presParOf" srcId="{E62DD5CA-A33D-463B-97E7-BF27262629C5}" destId="{327A32BD-3A6E-45D6-8E8A-0630834844C7}" srcOrd="0" destOrd="0" presId="urn:microsoft.com/office/officeart/2005/8/layout/lProcess2"/>
    <dgm:cxn modelId="{BEB59A9C-AA65-4EEA-B2D8-B216F8F41D94}" type="presParOf" srcId="{327A32BD-3A6E-45D6-8E8A-0630834844C7}" destId="{AD6A2919-B871-4FA3-970C-A3B5FBDE7BB9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18BEB-843C-415A-9193-DE68EC4B939A}">
      <dsp:nvSpPr>
        <dsp:cNvPr id="0" name=""/>
        <dsp:cNvSpPr/>
      </dsp:nvSpPr>
      <dsp:spPr>
        <a:xfrm>
          <a:off x="0" y="0"/>
          <a:ext cx="3482578" cy="49757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Public Safety and Carrier Oversight</a:t>
          </a:r>
        </a:p>
      </dsp:txBody>
      <dsp:txXfrm>
        <a:off x="0" y="0"/>
        <a:ext cx="3482578" cy="1492724"/>
      </dsp:txXfrm>
    </dsp:sp>
    <dsp:sp modelId="{49904195-4914-4A9F-A41D-3F6F9CADCD35}">
      <dsp:nvSpPr>
        <dsp:cNvPr id="0" name=""/>
        <dsp:cNvSpPr/>
      </dsp:nvSpPr>
      <dsp:spPr>
        <a:xfrm>
          <a:off x="349597" y="1493188"/>
          <a:ext cx="2786062" cy="323330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</a:rPr>
            <a:t>- License companies, oversee compliance, and address consumer complaints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</a:rPr>
            <a:t>- Service quality standards to protect consumers and ensure reliable service, including timely restoral, compensation for outages, and enforcement for poor performance</a:t>
          </a: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  <a:ea typeface="+mn-ea"/>
              <a:cs typeface="+mn-cs"/>
            </a:rPr>
            <a:t>- Network resiliency rules (e.g., backup power) ensure disaster preparedness.</a:t>
          </a:r>
        </a:p>
      </dsp:txBody>
      <dsp:txXfrm>
        <a:off x="431198" y="1574789"/>
        <a:ext cx="2622860" cy="3070105"/>
      </dsp:txXfrm>
    </dsp:sp>
    <dsp:sp modelId="{C9F445E7-0F3D-4998-BDED-71E97F2509DF}">
      <dsp:nvSpPr>
        <dsp:cNvPr id="0" name=""/>
        <dsp:cNvSpPr/>
      </dsp:nvSpPr>
      <dsp:spPr>
        <a:xfrm>
          <a:off x="3745110" y="0"/>
          <a:ext cx="3482578" cy="49757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Universal Service</a:t>
          </a:r>
        </a:p>
      </dsp:txBody>
      <dsp:txXfrm>
        <a:off x="3745110" y="0"/>
        <a:ext cx="3482578" cy="1492724"/>
      </dsp:txXfrm>
    </dsp:sp>
    <dsp:sp modelId="{5FB7F2B5-D42F-4BF1-9759-C8345F61CF73}">
      <dsp:nvSpPr>
        <dsp:cNvPr id="0" name=""/>
        <dsp:cNvSpPr/>
      </dsp:nvSpPr>
      <dsp:spPr>
        <a:xfrm>
          <a:off x="4093368" y="1492724"/>
          <a:ext cx="2786062" cy="3234235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</a:rPr>
            <a:t>Public Purpose Programs ensure affordability, equity, and access: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  <a:ea typeface="+mn-ea"/>
              <a:cs typeface="+mn-cs"/>
            </a:rPr>
            <a:t>1. California LifeLine Program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  <a:ea typeface="+mn-ea"/>
              <a:cs typeface="+mn-cs"/>
            </a:rPr>
            <a:t>2. California Teleconnect Fund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  <a:ea typeface="+mn-ea"/>
              <a:cs typeface="+mn-cs"/>
            </a:rPr>
            <a:t>3. California Connect (DDTP)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  <a:ea typeface="+mn-ea"/>
              <a:cs typeface="+mn-cs"/>
            </a:rPr>
            <a:t>4. California Advanced Services Fund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  <a:ea typeface="+mn-ea"/>
              <a:cs typeface="+mn-cs"/>
            </a:rPr>
            <a:t>5. California High-Cost Fund A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  <a:ea typeface="+mn-ea"/>
              <a:cs typeface="+mn-cs"/>
            </a:rPr>
            <a:t>6. California High-Cost Fund B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400" kern="1200">
            <a:solidFill>
              <a:schemeClr val="tx2"/>
            </a:solidFill>
            <a:latin typeface="Aptos" panose="020B0004020202020204" pitchFamily="34" charset="0"/>
            <a:ea typeface="+mn-ea"/>
            <a:cs typeface="+mn-cs"/>
          </a:endParaRPr>
        </a:p>
        <a:p>
          <a:pPr marL="0"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kern="1200">
              <a:solidFill>
                <a:schemeClr val="tx2"/>
              </a:solidFill>
              <a:latin typeface="Aptos" panose="020B0004020202020204" pitchFamily="34" charset="0"/>
            </a:rPr>
            <a:t>Carrier of Last Resort obligation ensures access.</a:t>
          </a:r>
        </a:p>
      </dsp:txBody>
      <dsp:txXfrm>
        <a:off x="4174969" y="1574325"/>
        <a:ext cx="2622860" cy="3071033"/>
      </dsp:txXfrm>
    </dsp:sp>
    <dsp:sp modelId="{58FAE2DF-E063-4623-BFCB-3A09A64A40C2}">
      <dsp:nvSpPr>
        <dsp:cNvPr id="0" name=""/>
        <dsp:cNvSpPr/>
      </dsp:nvSpPr>
      <dsp:spPr>
        <a:xfrm>
          <a:off x="7488882" y="0"/>
          <a:ext cx="3482578" cy="49757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Broadband Deployment and Adoption</a:t>
          </a:r>
        </a:p>
      </dsp:txBody>
      <dsp:txXfrm>
        <a:off x="7488882" y="0"/>
        <a:ext cx="3482578" cy="1492724"/>
      </dsp:txXfrm>
    </dsp:sp>
    <dsp:sp modelId="{AD6A2919-B871-4FA3-970C-A3B5FBDE7BB9}">
      <dsp:nvSpPr>
        <dsp:cNvPr id="0" name=""/>
        <dsp:cNvSpPr/>
      </dsp:nvSpPr>
      <dsp:spPr>
        <a:xfrm>
          <a:off x="7808805" y="1502976"/>
          <a:ext cx="2786062" cy="323423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0" i="0" u="none" kern="1200">
              <a:solidFill>
                <a:schemeClr val="tx2"/>
              </a:solidFill>
              <a:latin typeface="Aptos" panose="020B0004020202020204" pitchFamily="34" charset="0"/>
            </a:rPr>
            <a:t>Develop, implement, and administer three major broadband deployment program: 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0" i="0" u="none" kern="1200">
              <a:solidFill>
                <a:schemeClr val="tx2"/>
              </a:solidFill>
              <a:latin typeface="Aptos" panose="020B0004020202020204" pitchFamily="34" charset="0"/>
            </a:rPr>
            <a:t>(1) California Advanced Services Fund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0" i="0" u="none" kern="1200">
              <a:solidFill>
                <a:schemeClr val="tx2"/>
              </a:solidFill>
              <a:latin typeface="Aptos" panose="020B0004020202020204" pitchFamily="34" charset="0"/>
            </a:rPr>
            <a:t>(2) Federal Funding Account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400" b="0" i="0" u="none" kern="1200">
              <a:solidFill>
                <a:schemeClr val="tx2"/>
              </a:solidFill>
              <a:latin typeface="Aptos" panose="020B0004020202020204" pitchFamily="34" charset="0"/>
            </a:rPr>
            <a:t>(3) Broadband Equity Access and Deployment</a:t>
          </a:r>
        </a:p>
      </dsp:txBody>
      <dsp:txXfrm>
        <a:off x="7890406" y="1584577"/>
        <a:ext cx="2622860" cy="3071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ACE7A-C6EF-8447-9F67-958EE183E041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7BAD3-AF26-C549-B9FF-03213EEF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0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C99B78-154E-DC64-2252-CA9653E0E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D6E127-25E7-493F-38DF-F6EDE59DA5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B545AF-0DDC-7687-4DF0-5B98540549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39511-328A-2F49-25F0-7D43324F1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B7BAD3-AF26-C549-B9FF-03213EEFC5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72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599F8-397F-BE43-8AA0-50F80F702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8809FC-CC67-C9C5-1C81-9560BFAC6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AD6519-F1BD-940D-C3E3-BC63810240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0" i="1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0" i="1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0" i="1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0" i="1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0" i="1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</a:pPr>
            <a:endParaRPr lang="en-US" sz="1800" b="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 marR="0" lvl="1"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endParaRPr lang="en-US" sz="1800" b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>
              <a:lnSpc>
                <a:spcPct val="107000"/>
              </a:lnSpc>
              <a:spcAft>
                <a:spcPts val="800"/>
              </a:spcAft>
            </a:pPr>
            <a:endParaRPr lang="en-US" sz="1800" b="0" i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7FAF4-BD83-70D5-49B6-2319B36196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7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D0F9-95D2-8340-B2F0-7378D646C80F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9808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EEBC-DF6B-3148-BA29-C310AFBE9727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1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C4D73-7B32-4F49-BC15-7C0FF231E089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1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0D00-5AE3-274F-B039-C86FB4D476EC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356D8-0ECF-E747-BA03-03D5F7490A95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2742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269C-E58F-174E-B990-E0E418CAD694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5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6AAF-2144-204E-9236-2C6BA1B1017A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3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A7486-EBF6-4043-9E2B-DDEA7774D398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5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89BB-5233-0845-93E8-4FECDB1456BE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798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43B7B-1AAB-6145-9B21-5744CAD8C887}" type="datetime4">
              <a:rPr lang="en-US" smtClean="0"/>
              <a:t>March 11,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61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7BA5-B33F-E04B-92A6-6471351FE8AA}" type="datetime4">
              <a:rPr lang="en-US" smtClean="0"/>
              <a:t>March 11,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0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7EF36-DF07-3244-A281-141F0DAC9196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8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1E12C-F7E3-9C46-BFFB-144F0FBDC852}" type="datetime4">
              <a:rPr lang="en-US" smtClean="0"/>
              <a:t>March 11,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95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6A759-E491-1A43-9E94-B3A4D096C747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73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ED669-7F72-0643-B0D9-9ACA079D290A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87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DA198-3666-2A43-B798-B12BD4FB6F3D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80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73AF5-D64D-1E40-ACCB-D72BB9B9E96A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76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3911AA-67E0-5A46-8543-9FB39D2A2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FDC3A-612B-A84C-98DC-5FDA0C86E561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3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7EF60-D52F-1B40-BE31-F673BDC92855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298D5-4F07-A746-91C5-FBDBE7A8C618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14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94FC-7F07-3C46-9F13-173B7F299292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68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E0D40-3AA5-764E-99F7-34BE6B829DB5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12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50C30-41A0-B545-A825-8FCF0230990D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48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05F4B-D44D-4B40-B15A-A22883AE3427}" type="datetime4">
              <a:rPr lang="en-US" smtClean="0"/>
              <a:t>March 11,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3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540F-16B2-524F-8AF7-2A7FE40996BC}" type="datetime4">
              <a:rPr lang="en-US" smtClean="0"/>
              <a:t>March 11,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85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78A27-0D22-D741-93CA-5DE7A1E9B9F5}" type="datetime4">
              <a:rPr lang="en-US" smtClean="0"/>
              <a:t>March 11,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96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7D9B7-922A-804E-AA37-457FB1FE5228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26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379D-D172-5F40-B6FE-51C9329CB8B0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90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404D-F786-EC4C-AFF7-4FDCCC57D4DC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43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743D1-457B-7B42-9666-8B8E3BF1D552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5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6FF4B8-010A-B047-A4A2-CECC568B8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52EE3-A7D0-4C40-9CAB-7059D5866A0D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3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87FB-77A4-894F-B4F7-472C4360F420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00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DD035-A39C-DA4D-9AD8-8F0DD7A51560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8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6C6A8-629F-964D-9B10-D2805A37A804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7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E251-A1C5-8A4B-8605-8FB6A68215C2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21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369D-166A-7041-BD8E-9A4958803952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154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91E7F-12E9-9548-A9C0-BD1C91C85562}" type="datetime4">
              <a:rPr lang="en-US" smtClean="0"/>
              <a:t>March 11,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7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AD6E-216A-9648-A4BA-86421A8099EE}" type="datetime4">
              <a:rPr lang="en-US" smtClean="0"/>
              <a:t>March 11,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6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67AAE-8CF6-0A4D-B71E-157974B1E4C7}" type="datetime4">
              <a:rPr lang="en-US" smtClean="0"/>
              <a:t>March 11,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F9B35-39D0-0D4B-B6C4-5449F882120D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4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6805-608F-784B-AFCE-BFB691880455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45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B479-7E84-2147-BB40-A32280C56DDB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CBEB-2B44-784C-9D51-A6A7901FBF48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5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A10A-16BD-CB43-A1BD-5F771EA9F9EF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D4194-852C-DF42-8F80-863269456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19942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2EF0-CE9F-8F4C-8E7C-B1835900E62E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271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5AFEE-4B33-B04D-8638-C319D3003EB9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1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0495-03B7-CE40-A28A-ED3CD797E604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18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EDB3D-5265-AE47-ABE5-6FE2923F7EA4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2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78067-986A-6043-8977-42B7CC8A6116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153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ABA5C-43AB-824F-943F-D3AF357739BC}" type="datetime4">
              <a:rPr lang="en-US" smtClean="0"/>
              <a:t>March 11,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7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1D8A6-4479-7C4C-8D63-8289280CBA4B}" type="datetime4">
              <a:rPr lang="en-US" smtClean="0"/>
              <a:t>March 11,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40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8FBE-79F2-6B43-9A3C-7EA19F2FAE2F}" type="datetime4">
              <a:rPr lang="en-US" smtClean="0"/>
              <a:t>March 11,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614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35C3-4F64-4C47-8CE9-3696BDE1BD5D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85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3057-B280-1840-BAE7-B4677EFF4287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02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1274-F8E3-1141-A5BE-48596741C5C6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lnSpc>
                <a:spcPct val="100000"/>
              </a:lnSpc>
              <a:defRPr sz="22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D06F-A82B-814B-8EFA-08EF03B0557D}" type="datetime4">
              <a:rPr lang="en-US" smtClean="0"/>
              <a:t>March 11, 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70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34C3-4C30-7E41-8E84-41A6A1FF971E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8F88-78E2-FB47-8C4A-A629B7A5F422}" type="datetime4">
              <a:rPr lang="en-US" smtClean="0"/>
              <a:t>March 11,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FF1F2-752A-424A-BE58-506FD7039591}" type="datetime4">
              <a:rPr lang="en-US" smtClean="0"/>
              <a:t>March 11, 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A490C-7C8E-9941-9EE4-DE8E3F868485}" type="datetime4">
              <a:rPr lang="en-US" smtClean="0"/>
              <a:t>March 11, 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0A7D8E-9D5E-B44D-AFB5-97106A0965C8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278361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fontAlgn="b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C69767-2149-0A44-A16F-9B95B4E6FF2F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171391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914400" rtl="0" eaLnBrk="1" fontAlgn="b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806813-E896-344A-A0BE-0E629183DF76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31639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fontAlgn="b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A4FACE1-393D-BA40-BD35-5F2AC2D64C5D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44087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914400" rtl="0" eaLnBrk="1" fontAlgn="b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CB06B5F-0482-C345-A9A2-5B3003513585}" type="datetime4">
              <a:rPr lang="en-US" smtClean="0"/>
              <a:t>March 11, 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129628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400" rtl="0" eaLnBrk="1" fontAlgn="b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puc.ca.gov/industries-and-topics/internet-and-phone/broadband-implementation-for-california/last-mile-federal-funding-accou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puc.ca.gov/" TargetMode="Externa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D9E9-B0A2-904D-9E33-1C1DE5F4D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/>
              <a:t>Assembly Committee on Communications &amp; Conveyance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7BFA5-7711-7E4D-8B4B-FD9E6C52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</a:t>
            </a:fld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64010F7-06BE-FD41-8E38-28A63A4BDB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/>
              <a:t>John Reynolds, President, CPUC</a:t>
            </a:r>
          </a:p>
          <a:p>
            <a:endParaRPr lang="en-US"/>
          </a:p>
          <a:p>
            <a:r>
              <a:rPr lang="en-US"/>
              <a:t>March 11, 2026</a:t>
            </a:r>
          </a:p>
        </p:txBody>
      </p:sp>
    </p:spTree>
    <p:extLst>
      <p:ext uri="{BB962C8B-B14F-4D97-AF65-F5344CB8AC3E}">
        <p14:creationId xmlns:p14="http://schemas.microsoft.com/office/powerpoint/2010/main" val="427080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E3577C-0FE0-962D-7BC9-ABF88DD6B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02E0-6F31-FB85-9C16-1E03C6718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52" y="283939"/>
            <a:ext cx="11557748" cy="915035"/>
          </a:xfrm>
        </p:spPr>
        <p:txBody>
          <a:bodyPr/>
          <a:lstStyle/>
          <a:p>
            <a:r>
              <a:rPr lang="en-US" sz="3200">
                <a:latin typeface="Century Gothic"/>
                <a:cs typeface="Arial"/>
              </a:rPr>
              <a:t>Modernizing and Expanding Connectivity: Access to Essential Service </a:t>
            </a:r>
            <a:endParaRPr lang="en-US" sz="3200">
              <a:cs typeface="Arial"/>
            </a:endParaRPr>
          </a:p>
        </p:txBody>
      </p:sp>
      <p:graphicFrame>
        <p:nvGraphicFramePr>
          <p:cNvPr id="29" name="Content Placeholder 28">
            <a:extLst>
              <a:ext uri="{FF2B5EF4-FFF2-40B4-BE49-F238E27FC236}">
                <a16:creationId xmlns:a16="http://schemas.microsoft.com/office/drawing/2014/main" id="{0924FF8D-86EE-7499-23B0-F7EFE645C75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609600" y="1831975"/>
          <a:ext cx="3429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865E8-6C25-8C97-4362-B9C32008AC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D644B3-BB62-2961-FF46-6DA1AB665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126A1-9282-4A82-AC02-A59AF4A969C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6996C9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t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6996C9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4CB2B-B38C-7F5E-78BA-9FE5D65F4FCF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32F0BA5-7349-692E-AAEA-5648322161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3105533"/>
              </p:ext>
            </p:extLst>
          </p:nvPr>
        </p:nvGraphicFramePr>
        <p:xfrm>
          <a:off x="609600" y="1280160"/>
          <a:ext cx="10972800" cy="4975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5367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84976-92EE-FBF4-6EB4-EA76DF030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9ECB-A6D3-8D76-356A-26E6BC26F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34" y="93198"/>
            <a:ext cx="10915921" cy="11612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Last Mile Broadband Deployment Grants Are Connecting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51D49-62D7-4A78-8534-8C7A2124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2AC3983-5BBE-C7F1-1771-2D0CF81E3B4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841" y="2457843"/>
            <a:ext cx="6153974" cy="388516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ea typeface="Century Gothic" panose="020B0502020202020204" pitchFamily="34" charset="0"/>
                <a:cs typeface="Arial"/>
              </a:rPr>
              <a:t>122 Federal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  <a:effectLst/>
                <a:ea typeface="Century Gothic" panose="020B0502020202020204" pitchFamily="34" charset="0"/>
                <a:cs typeface="Arial"/>
              </a:rPr>
              <a:t> Funding Account Projects </a:t>
            </a:r>
            <a:br>
              <a:rPr lang="en-US" sz="2000" b="1">
                <a:effectLst/>
                <a:ea typeface="Century Gothic" panose="020B0502020202020204" pitchFamily="34" charset="0"/>
                <a:cs typeface="Arial"/>
              </a:rPr>
            </a:br>
            <a:r>
              <a:rPr lang="en-US" sz="2000" b="1">
                <a:solidFill>
                  <a:schemeClr val="accent1">
                    <a:lumMod val="50000"/>
                  </a:schemeClr>
                </a:solidFill>
                <a:effectLst/>
                <a:ea typeface="Century Gothic" panose="020B0502020202020204" pitchFamily="34" charset="0"/>
                <a:cs typeface="Arial"/>
              </a:rPr>
              <a:t>Across California </a:t>
            </a:r>
            <a:endParaRPr lang="en-US">
              <a:solidFill>
                <a:schemeClr val="accent1">
                  <a:lumMod val="50000"/>
                </a:schemeClr>
              </a:solidFill>
            </a:endParaRPr>
          </a:p>
          <a:p>
            <a:pPr marL="800100" lvl="1" indent="-342900">
              <a:spcBef>
                <a:spcPts val="0"/>
              </a:spcBef>
              <a:spcAft>
                <a:spcPts val="1000"/>
              </a:spcAft>
              <a:buFont typeface="Arial,Sans-Serif" panose="020B0604020202020204" pitchFamily="34" charset="0"/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effectLst/>
                <a:ea typeface="Century Gothic" panose="020B0502020202020204" pitchFamily="34" charset="0"/>
                <a:cs typeface="Arial"/>
              </a:rPr>
              <a:t>$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ea typeface="Century Gothic" panose="020B0502020202020204" pitchFamily="34" charset="0"/>
                <a:cs typeface="Arial"/>
              </a:rPr>
              <a:t>1.23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effectLst/>
                <a:ea typeface="Century Gothic" panose="020B0502020202020204" pitchFamily="34" charset="0"/>
                <a:cs typeface="Arial"/>
              </a:rPr>
              <a:t>billion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ea typeface="Century Gothic" panose="020B0502020202020204" pitchFamily="34" charset="0"/>
                <a:cs typeface="Arial"/>
              </a:rPr>
              <a:t> </a:t>
            </a:r>
            <a:r>
              <a:rPr lang="en-US">
                <a:effectLst/>
                <a:ea typeface="Century Gothic" panose="020B0502020202020204" pitchFamily="34" charset="0"/>
                <a:cs typeface="Arial"/>
              </a:rPr>
              <a:t>in grants awarded</a:t>
            </a:r>
            <a:endParaRPr lang="en-US">
              <a:ea typeface="Century Gothic" panose="020B0502020202020204" pitchFamily="34" charset="0"/>
              <a:cs typeface="Arial"/>
            </a:endParaRPr>
          </a:p>
          <a:p>
            <a:pPr marL="800100" lvl="1" indent="-342900">
              <a:spcBef>
                <a:spcPts val="0"/>
              </a:spcBef>
              <a:spcAft>
                <a:spcPts val="1000"/>
              </a:spcAft>
              <a:buFont typeface="Arial,Sans-Serif" panose="020B0604020202020204" pitchFamily="34" charset="0"/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ea typeface="Century Gothic" panose="020B0502020202020204" pitchFamily="34" charset="0"/>
                <a:cs typeface="Arial"/>
              </a:rPr>
              <a:t>58</a:t>
            </a:r>
            <a:r>
              <a:rPr lang="en-US" b="1">
                <a:solidFill>
                  <a:srgbClr val="5E727E"/>
                </a:solidFill>
                <a:ea typeface="Century Gothic" panose="020B0502020202020204" pitchFamily="34" charset="0"/>
                <a:cs typeface="Arial"/>
              </a:rPr>
              <a:t> </a:t>
            </a:r>
            <a:r>
              <a:rPr lang="en-US">
                <a:effectLst/>
                <a:ea typeface="Century Gothic" panose="020B0502020202020204" pitchFamily="34" charset="0"/>
                <a:cs typeface="Arial"/>
              </a:rPr>
              <a:t>counties </a:t>
            </a:r>
            <a:r>
              <a:rPr lang="en-US">
                <a:ea typeface="Century Gothic" panose="020B0502020202020204" pitchFamily="34" charset="0"/>
                <a:cs typeface="Arial"/>
              </a:rPr>
              <a:t>with </a:t>
            </a:r>
            <a:r>
              <a:rPr lang="en-US">
                <a:effectLst/>
                <a:ea typeface="Century Gothic" panose="020B0502020202020204" pitchFamily="34" charset="0"/>
                <a:cs typeface="Arial"/>
              </a:rPr>
              <a:t>awarded</a:t>
            </a:r>
            <a:r>
              <a:rPr lang="en-US">
                <a:ea typeface="Century Gothic" panose="020B0502020202020204" pitchFamily="34" charset="0"/>
                <a:cs typeface="Arial"/>
              </a:rPr>
              <a:t> grants</a:t>
            </a:r>
          </a:p>
          <a:p>
            <a:pPr marL="800100" lvl="1" indent="-342900">
              <a:spcBef>
                <a:spcPts val="0"/>
              </a:spcBef>
              <a:spcAft>
                <a:spcPts val="1000"/>
              </a:spcAft>
              <a:buFont typeface="Arial,Sans-Serif" panose="020B0604020202020204" pitchFamily="34" charset="0"/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ea typeface="Century Gothic" panose="020B0502020202020204" pitchFamily="34" charset="0"/>
                <a:cs typeface="Arial"/>
              </a:rPr>
              <a:t>2.1 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effectLst/>
                <a:ea typeface="Century Gothic" panose="020B0502020202020204" pitchFamily="34" charset="0"/>
                <a:cs typeface="Arial"/>
              </a:rPr>
              <a:t>million</a:t>
            </a:r>
            <a:r>
              <a:rPr lang="en-US" b="1">
                <a:solidFill>
                  <a:schemeClr val="accent1">
                    <a:lumMod val="50000"/>
                  </a:schemeClr>
                </a:solidFill>
                <a:ea typeface="Century Gothic" panose="020B0502020202020204" pitchFamily="34" charset="0"/>
                <a:cs typeface="Arial"/>
              </a:rPr>
              <a:t> </a:t>
            </a:r>
            <a:r>
              <a:rPr lang="en-US">
                <a:effectLst/>
                <a:ea typeface="Century Gothic" panose="020B0502020202020204" pitchFamily="34" charset="0"/>
                <a:cs typeface="Arial"/>
              </a:rPr>
              <a:t>Californians benefitting</a:t>
            </a:r>
            <a:r>
              <a:rPr lang="en-US">
                <a:ea typeface="Century Gothic" panose="020B0502020202020204" pitchFamily="34" charset="0"/>
                <a:cs typeface="Arial"/>
              </a:rPr>
              <a:t> from </a:t>
            </a:r>
            <a:r>
              <a:rPr lang="en-US">
                <a:effectLst/>
                <a:ea typeface="Century Gothic" panose="020B0502020202020204" pitchFamily="34" charset="0"/>
                <a:cs typeface="Arial"/>
              </a:rPr>
              <a:t>investments</a:t>
            </a:r>
            <a:endParaRPr lang="en-US">
              <a:cs typeface="Arial"/>
            </a:endParaRPr>
          </a:p>
          <a:p>
            <a:pPr marL="800100" lvl="1" indent="-342900">
              <a:spcBef>
                <a:spcPts val="0"/>
              </a:spcBef>
              <a:spcAft>
                <a:spcPts val="1000"/>
              </a:spcAft>
              <a:buFont typeface="Arial,Sans-Serif" panose="020B0604020202020204" pitchFamily="34" charset="0"/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cs typeface="Arial"/>
              </a:rPr>
              <a:t>4,000</a:t>
            </a:r>
            <a:r>
              <a:rPr lang="en-US">
                <a:solidFill>
                  <a:srgbClr val="000000"/>
                </a:solidFill>
                <a:cs typeface="Arial"/>
              </a:rPr>
              <a:t> Community </a:t>
            </a:r>
            <a:r>
              <a:rPr lang="en-US">
                <a:cs typeface="Arial"/>
              </a:rPr>
              <a:t>Anchor Institutions benefitting</a:t>
            </a:r>
          </a:p>
          <a:p>
            <a:pPr marL="800100" lvl="1" indent="-342900">
              <a:spcBef>
                <a:spcPts val="0"/>
              </a:spcBef>
              <a:spcAft>
                <a:spcPts val="1000"/>
              </a:spcAft>
              <a:buFont typeface="Arial,Sans-Serif" panose="020B0604020202020204" pitchFamily="34" charset="0"/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cs typeface="Arial"/>
              </a:rPr>
              <a:t>7,500</a:t>
            </a:r>
            <a:r>
              <a:rPr lang="en-US">
                <a:solidFill>
                  <a:srgbClr val="000000"/>
                </a:solidFill>
                <a:cs typeface="Arial"/>
              </a:rPr>
              <a:t> </a:t>
            </a:r>
            <a:r>
              <a:rPr lang="en-US">
                <a:cs typeface="Arial"/>
              </a:rPr>
              <a:t>fiber miles deploying</a:t>
            </a:r>
          </a:p>
          <a:p>
            <a:pPr marL="800100" lvl="1" indent="-342900">
              <a:spcBef>
                <a:spcPts val="0"/>
              </a:spcBef>
              <a:spcAft>
                <a:spcPts val="1000"/>
              </a:spcAft>
              <a:buFont typeface="Arial,Sans-Serif" panose="020B0604020202020204" pitchFamily="34" charset="0"/>
            </a:pPr>
            <a:r>
              <a:rPr lang="en-US" b="1">
                <a:solidFill>
                  <a:schemeClr val="accent1">
                    <a:lumMod val="50000"/>
                  </a:schemeClr>
                </a:solidFill>
                <a:cs typeface="Arial"/>
              </a:rPr>
              <a:t>120 </a:t>
            </a:r>
            <a:r>
              <a:rPr lang="en-US">
                <a:cs typeface="Arial"/>
              </a:rPr>
              <a:t>projects include an affordable broadband offer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2D322-A4AF-739A-6AA3-B6D640BF8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474" y="1258234"/>
            <a:ext cx="5162550" cy="532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8B4D90-3516-78B0-B703-174EC61C8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6257" y="2453554"/>
            <a:ext cx="2695575" cy="790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8F3369-A373-C855-5391-3C2C12204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258" y="1435204"/>
            <a:ext cx="2696382" cy="952500"/>
          </a:xfrm>
          <a:prstGeom prst="rect">
            <a:avLst/>
          </a:prstGeom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613197C4-BC87-E1CC-9B68-C891165D1238}"/>
              </a:ext>
            </a:extLst>
          </p:cNvPr>
          <p:cNvSpPr txBox="1">
            <a:spLocks/>
          </p:cNvSpPr>
          <p:nvPr/>
        </p:nvSpPr>
        <p:spPr>
          <a:xfrm>
            <a:off x="416718" y="1908857"/>
            <a:ext cx="6153974" cy="40011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1666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1730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>
                <a:solidFill>
                  <a:schemeClr val="accent1">
                    <a:lumMod val="50000"/>
                  </a:schemeClr>
                </a:solidFill>
                <a:cs typeface="Arial"/>
              </a:rPr>
              <a:t> 106 Technical Assistance planning grants</a:t>
            </a:r>
            <a:endParaRPr lang="en-US" sz="2000">
              <a:solidFill>
                <a:schemeClr val="accent1">
                  <a:lumMod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1528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98E1C-7723-1EB4-9452-4BCAB851B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8C310-FB71-DCD6-69A2-E5D5B7C20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 b="1" kern="1200">
                <a:latin typeface="+mj-lt"/>
                <a:ea typeface="+mj-ea"/>
                <a:cs typeface="+mj-cs"/>
              </a:rPr>
              <a:t>The Chumash Fiber Network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0C50F8-6AE4-7801-5915-9A4E648226FD}"/>
              </a:ext>
            </a:extLst>
          </p:cNvPr>
          <p:cNvSpPr txBox="1"/>
          <p:nvPr/>
        </p:nvSpPr>
        <p:spPr>
          <a:xfrm>
            <a:off x="6233365" y="1848678"/>
            <a:ext cx="5426821" cy="4552121"/>
          </a:xfrm>
          <a:prstGeom prst="rect">
            <a:avLst/>
          </a:prstGeom>
          <a:noFill/>
        </p:spPr>
        <p:txBody>
          <a:bodyPr vert="horz" lIns="0" tIns="45720" rIns="91440" bIns="45720" rtlCol="0" anchor="b">
            <a:noAutofit/>
          </a:bodyPr>
          <a:lstStyle/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kern="1200">
                <a:latin typeface="+mn-lt"/>
                <a:ea typeface="+mn-ea"/>
                <a:cs typeface="+mn-cs"/>
              </a:rPr>
              <a:t>With a broadband infrastructure grant from the CPUC </a:t>
            </a:r>
            <a:r>
              <a:rPr lang="en-US" sz="1600" u="sng" kern="1200"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Federal Funding Account</a:t>
            </a:r>
            <a:r>
              <a:rPr lang="en-US" sz="1600" kern="1200">
                <a:latin typeface="+mn-lt"/>
                <a:ea typeface="+mn-ea"/>
                <a:cs typeface="+mn-cs"/>
              </a:rPr>
              <a:t>, the Santa Ynez Chumash are building a resilient high-capacity underground fiber optic network that will offer up to five gigabits per second (Gbps) symmetrical service to residents within Chumash Tribal Lands and benefit the surrounding population. 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/>
              <a:t>The Chumash Fiber Network spans roughly 13 miles of underground fiber through  more than 1,400 acres of ranch land.</a:t>
            </a:r>
          </a:p>
          <a:p>
            <a:pPr marL="228600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/>
              <a:t>The project leverages California's open-access Middle Mile Broadband Initiative (MMBI) to upgrade existing backhaul infrastructure and support the new network traffic.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1600" b="1" i="1" kern="120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Map&#10;&#10;AI-generated content may be incorrect.">
            <a:extLst>
              <a:ext uri="{FF2B5EF4-FFF2-40B4-BE49-F238E27FC236}">
                <a16:creationId xmlns:a16="http://schemas.microsoft.com/office/drawing/2014/main" id="{C442A29D-D248-0D86-F582-D25399D658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81" r="562" b="2"/>
          <a:stretch>
            <a:fillRect/>
          </a:stretch>
        </p:blipFill>
        <p:spPr>
          <a:xfrm>
            <a:off x="531814" y="2111244"/>
            <a:ext cx="5157787" cy="3567507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2062A4-FFA2-0C5D-F89A-568F92B1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906" y="6400800"/>
            <a:ext cx="382493" cy="181909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1C4126A1-9282-4A82-AC02-A59AF4A969C8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1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E6D67-07FF-4004-0562-7365F708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FFDFF-48AF-F51B-CCA0-3DAD8A03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38" y="435462"/>
            <a:ext cx="11898921" cy="915035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tx1"/>
                </a:solidFill>
              </a:rPr>
              <a:t>Broadband Equity Access and Deployment (BEAD) 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Proposed Awards by Technology Type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F5214-6D47-D84A-0E02-A5AF4BAB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5C9C6C-4CD2-5C64-307D-C90FB25B5F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76789"/>
              </p:ext>
            </p:extLst>
          </p:nvPr>
        </p:nvGraphicFramePr>
        <p:xfrm>
          <a:off x="609600" y="1568769"/>
          <a:ext cx="10714566" cy="346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667">
                  <a:extLst>
                    <a:ext uri="{9D8B030D-6E8A-4147-A177-3AD203B41FA5}">
                      <a16:colId xmlns:a16="http://schemas.microsoft.com/office/drawing/2014/main" val="3154185654"/>
                    </a:ext>
                  </a:extLst>
                </a:gridCol>
                <a:gridCol w="1643290">
                  <a:extLst>
                    <a:ext uri="{9D8B030D-6E8A-4147-A177-3AD203B41FA5}">
                      <a16:colId xmlns:a16="http://schemas.microsoft.com/office/drawing/2014/main" val="3632865893"/>
                    </a:ext>
                  </a:extLst>
                </a:gridCol>
                <a:gridCol w="1639719">
                  <a:extLst>
                    <a:ext uri="{9D8B030D-6E8A-4147-A177-3AD203B41FA5}">
                      <a16:colId xmlns:a16="http://schemas.microsoft.com/office/drawing/2014/main" val="934981903"/>
                    </a:ext>
                  </a:extLst>
                </a:gridCol>
                <a:gridCol w="1717801">
                  <a:extLst>
                    <a:ext uri="{9D8B030D-6E8A-4147-A177-3AD203B41FA5}">
                      <a16:colId xmlns:a16="http://schemas.microsoft.com/office/drawing/2014/main" val="4125450900"/>
                    </a:ext>
                  </a:extLst>
                </a:gridCol>
                <a:gridCol w="1856613">
                  <a:extLst>
                    <a:ext uri="{9D8B030D-6E8A-4147-A177-3AD203B41FA5}">
                      <a16:colId xmlns:a16="http://schemas.microsoft.com/office/drawing/2014/main" val="2071388160"/>
                    </a:ext>
                  </a:extLst>
                </a:gridCol>
                <a:gridCol w="1726476">
                  <a:extLst>
                    <a:ext uri="{9D8B030D-6E8A-4147-A177-3AD203B41FA5}">
                      <a16:colId xmlns:a16="http://schemas.microsoft.com/office/drawing/2014/main" val="902786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</a:rPr>
                        <a:t>Technology 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</a:rPr>
                        <a:t>Total Preliminary Awards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</a:rPr>
                        <a:t>Total Locations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</a:rPr>
                        <a:t>Percentage of Total Locations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</a:rPr>
                        <a:t>Total Funding Amount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+mn-lt"/>
                        </a:rPr>
                        <a:t>Percentage of Total Funding Amount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8208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Fiber</a:t>
                      </a:r>
                      <a:endParaRPr lang="en-US" sz="1600">
                        <a:latin typeface="Acherus Grotesqu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147,308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43.5%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$1,357,171,197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86.2%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98607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Hybrid</a:t>
                      </a:r>
                      <a:endParaRPr lang="en-US" sz="1600">
                        <a:latin typeface="Acherus Grotesqu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3,285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$3,030,809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6041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Licensed Fixed Wireless</a:t>
                      </a:r>
                      <a:endParaRPr lang="en-US" sz="1600">
                        <a:latin typeface="Acherus Grotesqu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48,204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14.2%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$44,887,759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2.9%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22890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Satellite</a:t>
                      </a:r>
                      <a:endParaRPr lang="en-US" sz="1600">
                        <a:latin typeface="Acherus Grotesqu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240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138,003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40.8%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$164,102,367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3973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/>
                        <a:t>Unlicensed Fixed Wireless</a:t>
                      </a:r>
                      <a:endParaRPr lang="en-US" sz="1600">
                        <a:latin typeface="Acherus Grotesque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1,767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$5,669,795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0.4%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4811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latin typeface="+mn-lt"/>
                        </a:rPr>
                        <a:t>Grand 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338,567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$1,574,861,927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100%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427786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CB4D5C6-B340-7D03-C845-6676E841BA14}"/>
              </a:ext>
            </a:extLst>
          </p:cNvPr>
          <p:cNvSpPr txBox="1"/>
          <p:nvPr/>
        </p:nvSpPr>
        <p:spPr>
          <a:xfrm>
            <a:off x="609600" y="5172422"/>
            <a:ext cx="1071456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i="1">
                <a:ea typeface="+mn-lt"/>
                <a:cs typeface="+mn-lt"/>
              </a:rPr>
              <a:t>Table summarizes proposed awards as outlined the December 19, 2025 Final Proposal submitted to the National Telecommunications and Information Administration (NTIA). These results are subject to change and/or approval by NTIA. The state is currently awaiting approval of the Final Proposal.</a:t>
            </a:r>
            <a:endParaRPr lang="en-US" sz="1600" i="1"/>
          </a:p>
        </p:txBody>
      </p:sp>
    </p:spTree>
    <p:extLst>
      <p:ext uri="{BB962C8B-B14F-4D97-AF65-F5344CB8AC3E}">
        <p14:creationId xmlns:p14="http://schemas.microsoft.com/office/powerpoint/2010/main" val="257064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FB505-025D-C684-1D84-9ADC7946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CPUC in Action – Key 2026 Work Plan Items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802A0D-FA92-F6FF-1F8C-1F1049FB2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Active Proceedings</a:t>
            </a:r>
          </a:p>
          <a:p>
            <a:pPr lvl="1"/>
            <a:r>
              <a:rPr lang="en-US"/>
              <a:t>Broadband, Equity, Access and Deployment Program (R.23-02- 016)</a:t>
            </a:r>
          </a:p>
          <a:p>
            <a:pPr lvl="1"/>
            <a:r>
              <a:rPr lang="en-US"/>
              <a:t>California </a:t>
            </a:r>
            <a:r>
              <a:rPr lang="en-US" err="1"/>
              <a:t>LifeLine</a:t>
            </a:r>
            <a:r>
              <a:rPr lang="en-US"/>
              <a:t> (R.20-02-008)</a:t>
            </a:r>
          </a:p>
          <a:p>
            <a:pPr lvl="1"/>
            <a:r>
              <a:rPr lang="en-US"/>
              <a:t>Carrier of Last Resort (R.24-06-012)</a:t>
            </a:r>
          </a:p>
          <a:p>
            <a:pPr lvl="1"/>
            <a:r>
              <a:rPr lang="en-US"/>
              <a:t>Emergency Preparedness and Resiliency (R.25-07-014)</a:t>
            </a:r>
          </a:p>
          <a:p>
            <a:pPr marL="339725" lvl="1" indent="0">
              <a:buNone/>
            </a:pPr>
            <a:endParaRPr lang="en-US" b="1"/>
          </a:p>
          <a:p>
            <a:pPr marL="0" indent="-3175">
              <a:buNone/>
            </a:pPr>
            <a:r>
              <a:rPr lang="en-US" b="1"/>
              <a:t>Mergers</a:t>
            </a:r>
          </a:p>
          <a:p>
            <a:pPr marL="339725" indent="-342900"/>
            <a:r>
              <a:rPr lang="en-US"/>
              <a:t>Charter/Cox (A.25-07-016)</a:t>
            </a:r>
          </a:p>
          <a:p>
            <a:pPr marL="339725" lvl="1" indent="0">
              <a:buNone/>
            </a:pPr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B08F0A-425E-70BA-CD8E-F14B55BB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71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8A5D-EA52-194A-8424-155328D99D35}"/>
              </a:ext>
            </a:extLst>
          </p:cNvPr>
          <p:cNvSpPr txBox="1">
            <a:spLocks/>
          </p:cNvSpPr>
          <p:nvPr/>
        </p:nvSpPr>
        <p:spPr>
          <a:xfrm>
            <a:off x="4016806" y="4015814"/>
            <a:ext cx="6394697" cy="103741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200" b="0">
                <a:ea typeface="+mj-lt"/>
                <a:cs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www.cpuc.ca.gov</a:t>
            </a:r>
            <a:endParaRPr lang="en-US" sz="3200" b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77C39-DBAF-7F4E-A07A-79DF29F7C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880602"/>
            <a:ext cx="7574547" cy="21352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2447BC-D7EC-C145-9239-F887ECB37EB8}"/>
              </a:ext>
            </a:extLst>
          </p:cNvPr>
          <p:cNvSpPr/>
          <p:nvPr/>
        </p:nvSpPr>
        <p:spPr>
          <a:xfrm>
            <a:off x="463216" y="6166184"/>
            <a:ext cx="3050005" cy="5233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0A0654-BFC0-7941-9A56-83925E75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72112"/>
      </p:ext>
    </p:extLst>
  </p:cSld>
  <p:clrMapOvr>
    <a:masterClrMapping/>
  </p:clrMapOvr>
</p:sld>
</file>

<file path=ppt/theme/theme1.xml><?xml version="1.0" encoding="utf-8"?>
<a:theme xmlns:a="http://schemas.openxmlformats.org/drawingml/2006/main" name="CPUC White">
  <a:themeElements>
    <a:clrScheme name="Custom 1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403093"/>
      </a:hlink>
      <a:folHlink>
        <a:srgbClr val="652B14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622" id="{383EEB3E-EA8D-4940-94CE-C53C72DDD0E4}" vid="{139900C3-2C8F-A741-BFAD-1DAD7144C619}"/>
    </a:ext>
  </a:extLst>
</a:theme>
</file>

<file path=ppt/theme/theme2.xml><?xml version="1.0" encoding="utf-8"?>
<a:theme xmlns:a="http://schemas.openxmlformats.org/drawingml/2006/main" name="CPUC Pale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622" id="{383EEB3E-EA8D-4940-94CE-C53C72DDD0E4}" vid="{0EB9897C-48AF-A945-85A8-198442E28F69}"/>
    </a:ext>
  </a:extLst>
</a:theme>
</file>

<file path=ppt/theme/theme3.xml><?xml version="1.0" encoding="utf-8"?>
<a:theme xmlns:a="http://schemas.openxmlformats.org/drawingml/2006/main" name="CPUC Dark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622" id="{383EEB3E-EA8D-4940-94CE-C53C72DDD0E4}" vid="{5EEAEFEB-75AC-5243-90E3-1F64274834CE}"/>
    </a:ext>
  </a:extLst>
</a:theme>
</file>

<file path=ppt/theme/theme4.xml><?xml version="1.0" encoding="utf-8"?>
<a:theme xmlns:a="http://schemas.openxmlformats.org/drawingml/2006/main" name="CPUC Blue">
  <a:themeElements>
    <a:clrScheme name="CPUC_2022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4779B1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622" id="{383EEB3E-EA8D-4940-94CE-C53C72DDD0E4}" vid="{A5820177-E8B0-564B-A326-FF5EECE99FE6}"/>
    </a:ext>
  </a:extLst>
</a:theme>
</file>

<file path=ppt/theme/theme5.xml><?xml version="1.0" encoding="utf-8"?>
<a:theme xmlns:a="http://schemas.openxmlformats.org/drawingml/2006/main" name="CPUC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622" id="{383EEB3E-EA8D-4940-94CE-C53C72DDD0E4}" vid="{4346F9B6-0868-1041-A681-AF6042D22DA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f698ff8-a920-4b49-a5f6-3b1300a2f808">
      <Terms xmlns="http://schemas.microsoft.com/office/infopath/2007/PartnerControls"/>
    </lcf76f155ced4ddcb4097134ff3c332f>
    <TaxCatchAll xmlns="db99a4d6-c8f3-42a9-97eb-2030ef8bef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10FC80E8EA7C44AD3E0D3945395AD4" ma:contentTypeVersion="11" ma:contentTypeDescription="Create a new document." ma:contentTypeScope="" ma:versionID="11a68509ecb6aec898a02359af77ee5d">
  <xsd:schema xmlns:xsd="http://www.w3.org/2001/XMLSchema" xmlns:xs="http://www.w3.org/2001/XMLSchema" xmlns:p="http://schemas.microsoft.com/office/2006/metadata/properties" xmlns:ns2="af698ff8-a920-4b49-a5f6-3b1300a2f808" xmlns:ns3="db99a4d6-c8f3-42a9-97eb-2030ef8bef78" targetNamespace="http://schemas.microsoft.com/office/2006/metadata/properties" ma:root="true" ma:fieldsID="949601b72355453bf87e3651b58252c9" ns2:_="" ns3:_="">
    <xsd:import namespace="af698ff8-a920-4b49-a5f6-3b1300a2f808"/>
    <xsd:import namespace="db99a4d6-c8f3-42a9-97eb-2030ef8bef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698ff8-a920-4b49-a5f6-3b1300a2f8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58c64cc-ee56-435d-b6d0-239f1a5e0d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9a4d6-c8f3-42a9-97eb-2030ef8bef7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d69fb06-918c-4d53-8e89-3cef564aab78}" ma:internalName="TaxCatchAll" ma:showField="CatchAllData" ma:web="db99a4d6-c8f3-42a9-97eb-2030ef8bef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6BF679-6C94-4750-BF77-A1F0A761CE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0911C6-790F-4156-980F-A2F3F8213DAB}">
  <ds:schemaRefs>
    <ds:schemaRef ds:uri="http://schemas.microsoft.com/office/2006/documentManagement/types"/>
    <ds:schemaRef ds:uri="http://purl.org/dc/elements/1.1/"/>
    <ds:schemaRef ds:uri="db99a4d6-c8f3-42a9-97eb-2030ef8bef78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f698ff8-a920-4b49-a5f6-3b1300a2f808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38AAA2-378A-4D91-9BE9-AA07D84A4F34}">
  <ds:schemaRefs>
    <ds:schemaRef ds:uri="af698ff8-a920-4b49-a5f6-3b1300a2f808"/>
    <ds:schemaRef ds:uri="db99a4d6-c8f3-42a9-97eb-2030ef8bef7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CPUCtemplate_0622 (2)</Template>
  <TotalTime>0</TotalTime>
  <Words>574</Words>
  <Application>Microsoft Office PowerPoint</Application>
  <PresentationFormat>Widescreen</PresentationFormat>
  <Paragraphs>108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Acherus Grotesque</vt:lpstr>
      <vt:lpstr>Aptos</vt:lpstr>
      <vt:lpstr>Arial</vt:lpstr>
      <vt:lpstr>Arial,Sans-Serif</vt:lpstr>
      <vt:lpstr>Calibri</vt:lpstr>
      <vt:lpstr>Century Gothic</vt:lpstr>
      <vt:lpstr>Wingdings</vt:lpstr>
      <vt:lpstr>CPUC White</vt:lpstr>
      <vt:lpstr>CPUC Pale Gold</vt:lpstr>
      <vt:lpstr>CPUC Dark Blue</vt:lpstr>
      <vt:lpstr>CPUC Blue</vt:lpstr>
      <vt:lpstr>CPUC Gold</vt:lpstr>
      <vt:lpstr>Assembly Committee on Communications &amp; Conveyance </vt:lpstr>
      <vt:lpstr>Modernizing and Expanding Connectivity: Access to Essential Service </vt:lpstr>
      <vt:lpstr>Last Mile Broadband Deployment Grants Are Connecting Communities</vt:lpstr>
      <vt:lpstr>The Chumash Fiber Network </vt:lpstr>
      <vt:lpstr>Broadband Equity Access and Deployment (BEAD)  Proposed Awards by Technology Type</vt:lpstr>
      <vt:lpstr>CPUC in Action – Key 2026 Work Plan Items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Ellis, Maria</dc:creator>
  <cp:lastModifiedBy>Delgado, Elizabeth</cp:lastModifiedBy>
  <cp:revision>1</cp:revision>
  <dcterms:created xsi:type="dcterms:W3CDTF">2025-01-16T23:40:23Z</dcterms:created>
  <dcterms:modified xsi:type="dcterms:W3CDTF">2026-03-11T18:58:07Z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0x010100B010FC80E8EA7C44AD3E0D3945395AD4</vt:lpwstr>
  </property>
</Properties>
</file>