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719" r:id="rId5"/>
    <p:sldMasterId id="2147483738" r:id="rId6"/>
    <p:sldMasterId id="2147483751" r:id="rId7"/>
  </p:sldMasterIdLst>
  <p:notesMasterIdLst>
    <p:notesMasterId r:id="rId40"/>
  </p:notesMasterIdLst>
  <p:sldIdLst>
    <p:sldId id="263" r:id="rId8"/>
    <p:sldId id="306" r:id="rId9"/>
    <p:sldId id="309" r:id="rId10"/>
    <p:sldId id="456" r:id="rId11"/>
    <p:sldId id="454" r:id="rId12"/>
    <p:sldId id="438" r:id="rId13"/>
    <p:sldId id="457" r:id="rId14"/>
    <p:sldId id="459" r:id="rId15"/>
    <p:sldId id="287" r:id="rId16"/>
    <p:sldId id="371" r:id="rId17"/>
    <p:sldId id="443" r:id="rId18"/>
    <p:sldId id="311" r:id="rId19"/>
    <p:sldId id="301" r:id="rId20"/>
    <p:sldId id="300" r:id="rId21"/>
    <p:sldId id="460" r:id="rId22"/>
    <p:sldId id="445" r:id="rId23"/>
    <p:sldId id="257" r:id="rId24"/>
    <p:sldId id="468" r:id="rId25"/>
    <p:sldId id="433" r:id="rId26"/>
    <p:sldId id="435" r:id="rId27"/>
    <p:sldId id="273" r:id="rId28"/>
    <p:sldId id="462" r:id="rId29"/>
    <p:sldId id="463" r:id="rId30"/>
    <p:sldId id="271" r:id="rId31"/>
    <p:sldId id="272" r:id="rId32"/>
    <p:sldId id="464" r:id="rId33"/>
    <p:sldId id="363" r:id="rId34"/>
    <p:sldId id="465" r:id="rId35"/>
    <p:sldId id="466" r:id="rId36"/>
    <p:sldId id="467" r:id="rId37"/>
    <p:sldId id="361" r:id="rId38"/>
    <p:sldId id="302" r:id="rId39"/>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A4DAA-D122-91C2-E351-41607CCEE186}" name="Stein, Jules@CIO" initials="SJ" userId="S::jules.stein@state.ca.gov::6184eb05-ad6d-479e-b61c-6b501d642bb1" providerId="AD"/>
  <p188:author id="{EE2366F0-BF65-A74D-4014-8E4ECCB19F84}" name="Norris, Amy@CIO" initials="NA" userId="S::amy.norris@state.ca.gov::de1d41f7-e0a9-494c-8521-a9c3824cf2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gner, Michelle@CIO" initials="WM" lastIdx="1" clrIdx="0">
    <p:extLst>
      <p:ext uri="{19B8F6BF-5375-455C-9EA6-DF929625EA0E}">
        <p15:presenceInfo xmlns:p15="http://schemas.microsoft.com/office/powerpoint/2012/main" userId="S::Michelle.Wagner@state.ca.gov::89a338ba-95c3-4ca3-a7e3-163d1d853953" providerId="AD"/>
      </p:ext>
    </p:extLst>
  </p:cmAuthor>
  <p:cmAuthor id="2" name="Adams, Scott@CIO" initials="AS" lastIdx="2" clrIdx="1">
    <p:extLst>
      <p:ext uri="{19B8F6BF-5375-455C-9EA6-DF929625EA0E}">
        <p15:presenceInfo xmlns:p15="http://schemas.microsoft.com/office/powerpoint/2012/main" userId="S-1-5-21-695811389-1873965473-9522986-39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B0F0"/>
    <a:srgbClr val="808080"/>
    <a:srgbClr val="969696"/>
    <a:srgbClr val="93EAF1"/>
    <a:srgbClr val="B5DDE9"/>
    <a:srgbClr val="66CCFF"/>
    <a:srgbClr val="89D8FF"/>
    <a:srgbClr val="CCFFFF"/>
    <a:srgbClr val="28D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6327" autoAdjust="0"/>
  </p:normalViewPr>
  <p:slideViewPr>
    <p:cSldViewPr snapToGrid="0">
      <p:cViewPr varScale="1">
        <p:scale>
          <a:sx n="124" d="100"/>
          <a:sy n="124" d="100"/>
        </p:scale>
        <p:origin x="2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B0C1A-E608-4D92-BCC5-58E39A478EA4}"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A1274-B257-45AD-B4A5-A9FCC4489EFB}" type="slidenum">
              <a:rPr lang="en-US" smtClean="0"/>
              <a:t>‹#›</a:t>
            </a:fld>
            <a:endParaRPr lang="en-US"/>
          </a:p>
        </p:txBody>
      </p:sp>
    </p:spTree>
    <p:extLst>
      <p:ext uri="{BB962C8B-B14F-4D97-AF65-F5344CB8AC3E}">
        <p14:creationId xmlns:p14="http://schemas.microsoft.com/office/powerpoint/2010/main" val="60620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7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Caltrans will present more information on the 18 projects later in the presentation. </a:t>
            </a:r>
          </a:p>
          <a:p>
            <a:pPr>
              <a:lnSpc>
                <a:spcPct val="130000"/>
              </a:lnSpc>
              <a:spcBef>
                <a:spcPts val="0"/>
              </a:spcBef>
              <a:spcAft>
                <a:spcPts val="800"/>
              </a:spcAft>
              <a:buClr>
                <a:srgbClr val="00B0F0"/>
              </a:buClr>
            </a:pPr>
            <a:endParaRPr lang="en-US" sz="1200" dirty="0">
              <a:solidFill>
                <a:srgbClr val="1F4E79"/>
              </a:solidFill>
              <a:latin typeface="Arial" panose="020B0604020202020204" pitchFamily="34" charset="0"/>
              <a:cs typeface="Arial" panose="020B0604020202020204" pitchFamily="34" charset="0"/>
            </a:endParaRP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These projects meet the process requirements of SB 156, including CPUC’s review.</a:t>
            </a: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Following the November announcement, Caltrans began its pre-construction work, which includes design, surveying, permitting, and environmental analyses.  </a:t>
            </a: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GoldenStateNet is also reaching out to providers and operators to explore options for IRUs.</a:t>
            </a:r>
          </a:p>
          <a:p>
            <a:pPr marL="571500" lvl="1">
              <a:lnSpc>
                <a:spcPct val="130000"/>
              </a:lnSpc>
              <a:spcBef>
                <a:spcPts val="0"/>
              </a:spcBef>
              <a:spcAft>
                <a:spcPts val="800"/>
              </a:spcAft>
              <a:buClr>
                <a:srgbClr val="00B0F0"/>
              </a:buClr>
            </a:pPr>
            <a:r>
              <a:rPr lang="en-US" dirty="0">
                <a:solidFill>
                  <a:srgbClr val="1F4E79"/>
                </a:solidFill>
                <a:latin typeface="Arial"/>
                <a:cs typeface="Arial"/>
              </a:rPr>
              <a:t>Additional projects will follow later this spring as additional analysis is completed by GoldenStateNet.</a:t>
            </a:r>
          </a:p>
          <a:p>
            <a:pPr marL="571500" lvl="1">
              <a:lnSpc>
                <a:spcPct val="130000"/>
              </a:lnSpc>
              <a:spcBef>
                <a:spcPts val="0"/>
              </a:spcBef>
              <a:spcAft>
                <a:spcPts val="800"/>
              </a:spcAft>
              <a:buClr>
                <a:srgbClr val="00B0F0"/>
              </a:buClr>
            </a:pPr>
            <a:r>
              <a:rPr lang="en-US" dirty="0">
                <a:solidFill>
                  <a:srgbClr val="1F4E79"/>
                </a:solidFill>
                <a:latin typeface="Arial"/>
                <a:cs typeface="Arial"/>
              </a:rPr>
              <a:t>A complete map was provided by CPUC at the end of last year.</a:t>
            </a:r>
          </a:p>
          <a:p>
            <a:pPr marL="571500" lvl="1">
              <a:lnSpc>
                <a:spcPct val="130000"/>
              </a:lnSpc>
              <a:spcBef>
                <a:spcPts val="0"/>
              </a:spcBef>
              <a:spcAft>
                <a:spcPts val="800"/>
              </a:spcAft>
              <a:buClr>
                <a:srgbClr val="00B0F0"/>
              </a:buClr>
            </a:pPr>
            <a:r>
              <a:rPr lang="en-US" dirty="0">
                <a:solidFill>
                  <a:srgbClr val="1F4E79"/>
                </a:solidFill>
                <a:latin typeface="Arial"/>
                <a:cs typeface="Arial"/>
              </a:rPr>
              <a:t>CDT is also exploring options to remediate supply-chain issues and get ahead of potential competing demand among states.</a:t>
            </a:r>
          </a:p>
          <a:p>
            <a:pPr>
              <a:lnSpc>
                <a:spcPct val="130000"/>
              </a:lnSpc>
              <a:spcBef>
                <a:spcPts val="0"/>
              </a:spcBef>
              <a:spcAft>
                <a:spcPts val="800"/>
              </a:spcAft>
              <a:buClr>
                <a:srgbClr val="00B0F0"/>
              </a:buClr>
            </a:pPr>
            <a:endParaRPr lang="en-US" sz="1200" dirty="0">
              <a:solidFill>
                <a:srgbClr val="1F4E79"/>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1274-B257-45AD-B4A5-A9FCC4489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12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Caltrans will present more information on the 18 projects later in the presentation. </a:t>
            </a:r>
          </a:p>
          <a:p>
            <a:pPr>
              <a:lnSpc>
                <a:spcPct val="130000"/>
              </a:lnSpc>
              <a:spcBef>
                <a:spcPts val="0"/>
              </a:spcBef>
              <a:spcAft>
                <a:spcPts val="800"/>
              </a:spcAft>
              <a:buClr>
                <a:srgbClr val="00B0F0"/>
              </a:buClr>
            </a:pPr>
            <a:endParaRPr lang="en-US" sz="1200" dirty="0">
              <a:solidFill>
                <a:srgbClr val="1F4E79"/>
              </a:solidFill>
              <a:latin typeface="Arial" panose="020B0604020202020204" pitchFamily="34" charset="0"/>
              <a:cs typeface="Arial" panose="020B0604020202020204" pitchFamily="34" charset="0"/>
            </a:endParaRP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These projects meet the process requirements of SB 156, including CPUC’s review.</a:t>
            </a: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Following the November announcement, Caltrans began its pre-construction work, which includes design, surveying, permitting, and environmental analyses.  </a:t>
            </a:r>
          </a:p>
          <a:p>
            <a:pPr>
              <a:lnSpc>
                <a:spcPct val="130000"/>
              </a:lnSpc>
              <a:spcBef>
                <a:spcPts val="0"/>
              </a:spcBef>
              <a:spcAft>
                <a:spcPts val="800"/>
              </a:spcAft>
              <a:buClr>
                <a:srgbClr val="00B0F0"/>
              </a:buClr>
            </a:pPr>
            <a:r>
              <a:rPr lang="en-US" sz="1200" dirty="0">
                <a:solidFill>
                  <a:srgbClr val="1F4E79"/>
                </a:solidFill>
                <a:latin typeface="Arial" panose="020B0604020202020204" pitchFamily="34" charset="0"/>
                <a:cs typeface="Arial" panose="020B0604020202020204" pitchFamily="34" charset="0"/>
              </a:rPr>
              <a:t>GoldenStateNet is also reaching out to providers and operators to explore options for IRUs.</a:t>
            </a:r>
          </a:p>
          <a:p>
            <a:pPr marL="571500" lvl="1">
              <a:lnSpc>
                <a:spcPct val="130000"/>
              </a:lnSpc>
              <a:spcBef>
                <a:spcPts val="0"/>
              </a:spcBef>
              <a:spcAft>
                <a:spcPts val="800"/>
              </a:spcAft>
              <a:buClr>
                <a:srgbClr val="00B0F0"/>
              </a:buClr>
            </a:pPr>
            <a:r>
              <a:rPr lang="en-US" dirty="0">
                <a:solidFill>
                  <a:srgbClr val="1F4E79"/>
                </a:solidFill>
                <a:latin typeface="Arial"/>
                <a:cs typeface="Arial"/>
              </a:rPr>
              <a:t>Additional projects will follow later this spring as additional analysis is completed by GoldenStateNet.</a:t>
            </a:r>
          </a:p>
          <a:p>
            <a:pPr marL="571500" lvl="1">
              <a:lnSpc>
                <a:spcPct val="130000"/>
              </a:lnSpc>
              <a:spcBef>
                <a:spcPts val="0"/>
              </a:spcBef>
              <a:spcAft>
                <a:spcPts val="800"/>
              </a:spcAft>
              <a:buClr>
                <a:srgbClr val="00B0F0"/>
              </a:buClr>
            </a:pPr>
            <a:r>
              <a:rPr lang="en-US" dirty="0">
                <a:solidFill>
                  <a:srgbClr val="1F4E79"/>
                </a:solidFill>
                <a:latin typeface="Arial"/>
                <a:cs typeface="Arial"/>
              </a:rPr>
              <a:t>A complete map was provided by CPUC at the end of last year.</a:t>
            </a:r>
          </a:p>
          <a:p>
            <a:pPr marL="571500" lvl="1">
              <a:lnSpc>
                <a:spcPct val="130000"/>
              </a:lnSpc>
              <a:spcBef>
                <a:spcPts val="0"/>
              </a:spcBef>
              <a:spcAft>
                <a:spcPts val="800"/>
              </a:spcAft>
              <a:buClr>
                <a:srgbClr val="00B0F0"/>
              </a:buClr>
            </a:pPr>
            <a:r>
              <a:rPr lang="en-US" dirty="0">
                <a:solidFill>
                  <a:srgbClr val="1F4E79"/>
                </a:solidFill>
                <a:latin typeface="Arial"/>
                <a:cs typeface="Arial"/>
              </a:rPr>
              <a:t>CDT is also exploring options to remediate supply-chain issues and get ahead of potential competing demand among states.</a:t>
            </a:r>
          </a:p>
          <a:p>
            <a:pPr>
              <a:lnSpc>
                <a:spcPct val="130000"/>
              </a:lnSpc>
              <a:spcBef>
                <a:spcPts val="0"/>
              </a:spcBef>
              <a:spcAft>
                <a:spcPts val="800"/>
              </a:spcAft>
              <a:buClr>
                <a:srgbClr val="00B0F0"/>
              </a:buClr>
            </a:pPr>
            <a:endParaRPr lang="en-US" sz="1200" dirty="0">
              <a:solidFill>
                <a:srgbClr val="1F4E79"/>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1274-B257-45AD-B4A5-A9FCC4489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41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b87292f73_0_1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0b87292f73_0_1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0b87292f73_0_1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0b87292f73_0_1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0b87292f73_0_1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10b87292f73_0_13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b87292f73_0_1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0b87292f73_0_1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10b87292f73_0_13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CDT and </a:t>
            </a:r>
            <a:r>
              <a:rPr lang="en-US" dirty="0" err="1"/>
              <a:t>CPUC</a:t>
            </a:r>
            <a:r>
              <a:rPr lang="en-US" dirty="0"/>
              <a:t> have identified 8100 miles as the viable miles to add the </a:t>
            </a:r>
            <a:r>
              <a:rPr lang="en-US" dirty="0" err="1"/>
              <a:t>BMMN</a:t>
            </a:r>
            <a:r>
              <a:rPr lang="en-US" dirty="0"/>
              <a:t> work to. They decides where to build. We need it by next couple of months. We have been meetings with them. </a:t>
            </a:r>
            <a:r>
              <a:rPr lang="en-US" dirty="0" err="1"/>
              <a:t>CPUC</a:t>
            </a:r>
            <a:r>
              <a:rPr lang="en-US" dirty="0"/>
              <a:t> has a public comment period for feedback on those 8100 miles.</a:t>
            </a:r>
          </a:p>
          <a:p>
            <a:endParaRPr lang="en-US" dirty="0"/>
          </a:p>
          <a:p>
            <a:r>
              <a:rPr lang="en-US" dirty="0"/>
              <a:t>$455k per mile estimate was given based on CT projects. We will have better idea after first few projects.</a:t>
            </a:r>
          </a:p>
          <a:p>
            <a:r>
              <a:rPr lang="en-US" sz="1200" kern="1200" dirty="0">
                <a:solidFill>
                  <a:schemeClr val="tx1"/>
                </a:solidFill>
                <a:effectLst/>
                <a:latin typeface="+mn-lt"/>
                <a:ea typeface="+mn-ea"/>
                <a:cs typeface="+mn-cs"/>
              </a:rPr>
              <a:t>For the project initiation approval request, we can use the following unit price to estimate the project cost:</a:t>
            </a:r>
          </a:p>
          <a:p>
            <a:r>
              <a:rPr lang="en-US" sz="1200" kern="1200" dirty="0">
                <a:solidFill>
                  <a:schemeClr val="tx1"/>
                </a:solidFill>
                <a:effectLst/>
                <a:latin typeface="+mn-lt"/>
                <a:ea typeface="+mn-ea"/>
                <a:cs typeface="+mn-cs"/>
              </a:rPr>
              <a:t>1).  $350,000 per mile of conduit- capital construction and R/W costs</a:t>
            </a:r>
          </a:p>
          <a:p>
            <a:r>
              <a:rPr lang="en-US" sz="1200" kern="1200" dirty="0">
                <a:solidFill>
                  <a:schemeClr val="tx1"/>
                </a:solidFill>
                <a:effectLst/>
                <a:latin typeface="+mn-lt"/>
                <a:ea typeface="+mn-ea"/>
                <a:cs typeface="+mn-cs"/>
              </a:rPr>
              <a:t>2).  $105,000 per mile of conduit- for support costs (PA/ED, Design, R/W support, Construction Support)</a:t>
            </a:r>
          </a:p>
          <a:p>
            <a:endParaRPr lang="en-US" dirty="0"/>
          </a:p>
          <a:p>
            <a:r>
              <a:rPr lang="en-US" dirty="0"/>
              <a:t>Caltrans priority is to knowing these locations and Design details, Size and # of conduits/fiber/Strands, specs, </a:t>
            </a:r>
          </a:p>
          <a:p>
            <a:r>
              <a:rPr lang="en-US" dirty="0"/>
              <a:t>We have been given  funding of $3.25 bill, which may not be enough for the 8100 miles of priority locations. We have shared that with CDT that initial estimates may be just average.</a:t>
            </a:r>
          </a:p>
          <a:p>
            <a:r>
              <a:rPr lang="en-US" dirty="0"/>
              <a:t>CDT is the lead on selecting the locations and who builds them.</a:t>
            </a:r>
          </a:p>
          <a:p>
            <a:endParaRPr lang="en-US" dirty="0"/>
          </a:p>
          <a:p>
            <a:r>
              <a:rPr lang="en-US" dirty="0"/>
              <a:t>This map is internal to CT. We don’t want to share this externally, because we don’t want to be lead, we are partners to CDT and </a:t>
            </a:r>
            <a:r>
              <a:rPr lang="en-US" dirty="0" err="1"/>
              <a:t>CPUC</a:t>
            </a:r>
            <a:r>
              <a:rPr lang="en-US" dirty="0"/>
              <a:t>.</a:t>
            </a:r>
          </a:p>
          <a:p>
            <a:r>
              <a:rPr lang="en-US" dirty="0"/>
              <a:t>Russ Walker has help developed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84BDC-8629-48F2-B698-52BCC0F08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17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84BDC-8629-48F2-B698-52BCC0F083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37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1274-B257-45AD-B4A5-A9FCC4489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18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58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97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80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rgbClr val="FF0000"/>
                </a:solidFill>
                <a:effectLst/>
                <a:latin typeface="+mn-lt"/>
                <a:ea typeface="+mn-ea"/>
                <a:cs typeface="+mn-cs"/>
              </a:rPr>
              <a:t>I would talk through the role of the MMAC here.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43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2A1274-B257-45AD-B4A5-A9FCC4489EFB}" type="slidenum">
              <a:rPr lang="en-US" smtClean="0"/>
              <a:t>10</a:t>
            </a:fld>
            <a:endParaRPr lang="en-US"/>
          </a:p>
        </p:txBody>
      </p:sp>
    </p:spTree>
    <p:extLst>
      <p:ext uri="{BB962C8B-B14F-4D97-AF65-F5344CB8AC3E}">
        <p14:creationId xmlns:p14="http://schemas.microsoft.com/office/powerpoint/2010/main" val="82167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E6F8C-737D-4444-BF19-CB343A6EB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9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Caltrans construction costs.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Lease costs for existing infrastructure.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expected that Caltrans will need 18 to 24 months to complete preconstruction work such as environmental review and permitting.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project development timeline will mean that the larger construction expenditures will not be seen until 2023 through 2026.</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CDT plans to encumber all of the $3.25B between 2021 and 2024, consistent with the ARPA requirements.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CDT plans to liquidate these encumbrances as projects are constructed and as lease agreements are signed.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1274-B257-45AD-B4A5-A9FCC4489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71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Potential bullets for slides: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Federal Funding Rules: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 $3.25B MMBI project is funded entirely from American Rescue Plan Act (ARPA) funding.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ARPA funds must be encumbered by December 2024.</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ARPA expenditures must be liquidated, and the MMBI project completed, by December 2026.</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Expenditure Plan:</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$3.25B in ARPA funding is estimated to be enough to build approximately 6,000 miles of the 8,000-mile system. SB 156 provides for the remainder of the system to be developed using leases of existing infrastructure.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some of the $3.25B will be used for administrative costs, the vast majority will be used for the system as follows: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Caltrans construction costs.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Lease costs for existing infrastructure.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expected that Caltrans will need 18 to 24 months to complete preconstruction work such as environmental review and permitting.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project development timeline will mean that the larger construction expenditures will not be seen until 2023 through 2026.</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CDT plans to encumber all of the $3.25B between 2021 and 2024, consistent with the ARPA requirements.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CDT plans to liquidate these encumbrances as projects are constructed and as lease agreements are signed.</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System Design:</a:t>
            </a:r>
            <a:r>
              <a:rPr lang="en-US" sz="1100" dirty="0">
                <a:effectLst/>
                <a:latin typeface="Calibri" panose="020F0502020204030204" pitchFamily="34" charset="0"/>
                <a:ea typeface="Calibri" panose="020F0502020204030204" pitchFamily="34" charset="0"/>
                <a:cs typeface="Times New Roman" panose="02020603050405020304" pitchFamily="18" charset="0"/>
              </a:rPr>
              <a:t> Following PUC’s mapping analysis at the end of the year, CDT asked GoldenStateNet to develop the broader system design to inform CDT’s decisions regarding where to build and where to lease.</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slide</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Project Acceleration Measures:</a:t>
            </a:r>
            <a:r>
              <a:rPr lang="en-US" sz="1100" dirty="0">
                <a:effectLst/>
                <a:latin typeface="Calibri" panose="020F0502020204030204" pitchFamily="34" charset="0"/>
                <a:ea typeface="Calibri" panose="020F0502020204030204" pitchFamily="34" charset="0"/>
                <a:cs typeface="Times New Roman" panose="02020603050405020304" pitchFamily="18" charset="0"/>
              </a:rPr>
              <a:t> CDT is working with Caltrans on several measures to accelerate the start of Caltrans preconstruction work. These include: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Caltrans has identified 111 construction projects that lie on the anchor build route, where the construction timeframe is consistent with the federal timeframes.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Of the 111 projects, Caltrans has identified 25 that will be under construction before the end of July, for which it is currently pursuing change orders to include fiber installation.</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CDT has also asked Caltrans to begin focused efforts on identifying anchor build route sections that are likely to have higher risk of complication relative to environmental challenges and the presence of utilities. This is expected to get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A1274-B257-45AD-B4A5-A9FCC4489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40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255163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54069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233848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6AAA81-44FE-410E-A251-796A5262943E}"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253443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AAA81-44FE-410E-A251-796A5262943E}"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319339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6AAA81-44FE-410E-A251-796A5262943E}"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98682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6AAA81-44FE-410E-A251-796A5262943E}"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68511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6AAA81-44FE-410E-A251-796A5262943E}"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338202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AAA81-44FE-410E-A251-796A5262943E}"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256708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AAA81-44FE-410E-A251-796A5262943E}"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1690010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AAA81-44FE-410E-A251-796A5262943E}"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77551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67795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AAA81-44FE-410E-A251-796A5262943E}"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382055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AAA81-44FE-410E-A251-796A5262943E}"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1560019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AAA81-44FE-410E-A251-796A5262943E}"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60B2D-C0BC-418A-AF77-694E2C793BBD}" type="slidenum">
              <a:rPr lang="en-US" smtClean="0"/>
              <a:t>‹#›</a:t>
            </a:fld>
            <a:endParaRPr lang="en-US"/>
          </a:p>
        </p:txBody>
      </p:sp>
    </p:spTree>
    <p:extLst>
      <p:ext uri="{BB962C8B-B14F-4D97-AF65-F5344CB8AC3E}">
        <p14:creationId xmlns:p14="http://schemas.microsoft.com/office/powerpoint/2010/main" val="33940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90901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89245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416084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3965307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2259C6-B994-427F-852F-190D58B5553F}"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703700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2259C6-B994-427F-852F-190D58B5553F}"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828358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259C6-B994-427F-852F-190D58B5553F}"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18809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342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379796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3106723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2018461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259C6-B994-427F-852F-190D58B5553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204602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28652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10b87292f73_0_93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8" name="Google Shape;18;g10b87292f73_0_93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9" name="Google Shape;19;g10b87292f73_0_930"/>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7124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g10b87292f73_0_927"/>
          <p:cNvSpPr txBox="1">
            <a:spLocks noGrp="1"/>
          </p:cNvSpPr>
          <p:nvPr>
            <p:ph type="title"/>
          </p:nvPr>
        </p:nvSpPr>
        <p:spPr>
          <a:xfrm>
            <a:off x="895000" y="2855000"/>
            <a:ext cx="10469700" cy="1148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 name="Google Shape;31;g10b87292f73_0_92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42092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grpSp>
        <p:nvGrpSpPr>
          <p:cNvPr id="33" name="Google Shape;33;g10b87292f73_0_919"/>
          <p:cNvGrpSpPr/>
          <p:nvPr/>
        </p:nvGrpSpPr>
        <p:grpSpPr>
          <a:xfrm>
            <a:off x="5800234" y="3807170"/>
            <a:ext cx="591423" cy="140843"/>
            <a:chOff x="4137525" y="2915950"/>
            <a:chExt cx="869100" cy="207000"/>
          </a:xfrm>
        </p:grpSpPr>
        <p:sp>
          <p:nvSpPr>
            <p:cNvPr id="34" name="Google Shape;34;g10b87292f73_0_919"/>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10b87292f73_0_919"/>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10b87292f73_0_919"/>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g10b87292f73_0_919"/>
          <p:cNvSpPr txBox="1">
            <a:spLocks noGrp="1"/>
          </p:cNvSpPr>
          <p:nvPr>
            <p:ph type="ctrTitle"/>
          </p:nvPr>
        </p:nvSpPr>
        <p:spPr>
          <a:xfrm>
            <a:off x="895010" y="1321067"/>
            <a:ext cx="10401900" cy="23067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38" name="Google Shape;38;g10b87292f73_0_919"/>
          <p:cNvSpPr txBox="1">
            <a:spLocks noGrp="1"/>
          </p:cNvSpPr>
          <p:nvPr>
            <p:ph type="subTitle" idx="1"/>
          </p:nvPr>
        </p:nvSpPr>
        <p:spPr>
          <a:xfrm>
            <a:off x="895000" y="4233168"/>
            <a:ext cx="104019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10b87292f73_0_919"/>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70644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0"/>
        <p:cNvGrpSpPr/>
        <p:nvPr/>
      </p:nvGrpSpPr>
      <p:grpSpPr>
        <a:xfrm>
          <a:off x="0" y="0"/>
          <a:ext cx="0" cy="0"/>
          <a:chOff x="0" y="0"/>
          <a:chExt cx="0" cy="0"/>
        </a:xfrm>
      </p:grpSpPr>
      <p:sp>
        <p:nvSpPr>
          <p:cNvPr id="41" name="Google Shape;41;g10b87292f73_0_93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2" name="Google Shape;42;g10b87292f73_0_93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0b87292f73_0_93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 name="Google Shape;44;g10b87292f73_0_93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22862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g10b87292f73_0_94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7" name="Google Shape;47;g10b87292f73_0_94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8" name="Google Shape;48;g10b87292f73_0_94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9249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369329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9"/>
        <p:cNvGrpSpPr/>
        <p:nvPr/>
      </p:nvGrpSpPr>
      <p:grpSpPr>
        <a:xfrm>
          <a:off x="0" y="0"/>
          <a:ext cx="0" cy="0"/>
          <a:chOff x="0" y="0"/>
          <a:chExt cx="0" cy="0"/>
        </a:xfrm>
      </p:grpSpPr>
      <p:sp>
        <p:nvSpPr>
          <p:cNvPr id="50" name="Google Shape;50;g10b87292f73_0_946"/>
          <p:cNvSpPr txBox="1">
            <a:spLocks noGrp="1"/>
          </p:cNvSpPr>
          <p:nvPr>
            <p:ph type="title"/>
          </p:nvPr>
        </p:nvSpPr>
        <p:spPr>
          <a:xfrm>
            <a:off x="653667" y="701800"/>
            <a:ext cx="83028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51" name="Google Shape;51;g10b87292f73_0_946"/>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39782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g10b87292f73_0_95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54" name="Google Shape;54;g10b87292f73_0_956"/>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67709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g10b87292f73_0_959"/>
          <p:cNvSpPr txBox="1">
            <a:spLocks noGrp="1"/>
          </p:cNvSpPr>
          <p:nvPr>
            <p:ph type="title" hasCustomPrompt="1"/>
          </p:nvPr>
        </p:nvSpPr>
        <p:spPr>
          <a:xfrm>
            <a:off x="415600" y="1673700"/>
            <a:ext cx="11360700" cy="2520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7" name="Google Shape;57;g10b87292f73_0_959"/>
          <p:cNvSpPr txBox="1">
            <a:spLocks noGrp="1"/>
          </p:cNvSpPr>
          <p:nvPr>
            <p:ph type="body" idx="1"/>
          </p:nvPr>
        </p:nvSpPr>
        <p:spPr>
          <a:xfrm>
            <a:off x="415600" y="43045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8" name="Google Shape;58;g10b87292f73_0_959"/>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75303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16,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522561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16,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84847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16,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2065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86484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150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16,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7365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16,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105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2259C6-B994-427F-852F-190D58B5553F}"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3446241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16,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13492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16,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5230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16,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1876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16,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4886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16,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38126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February 16,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99259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February 16,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36817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February 16,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0304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97597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27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2259C6-B994-427F-852F-190D58B5553F}"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4020305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February 16,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77962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February 16,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349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February 16,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15939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February 16,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10921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February 16,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14439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February 16,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71636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February 16,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58761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16,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45465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16,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96456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16,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9256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259C6-B994-427F-852F-190D58B5553F}"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289034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68122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16,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651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16,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11327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16,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3234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16,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4975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16,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11767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16,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407153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16,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006993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16,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6903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169570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259C6-B994-427F-852F-190D58B5553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F3709-CE0A-4914-9782-AE6FF77C7DEA}" type="slidenum">
              <a:rPr lang="en-US" smtClean="0"/>
              <a:t>‹#›</a:t>
            </a:fld>
            <a:endParaRPr lang="en-US"/>
          </a:p>
        </p:txBody>
      </p:sp>
    </p:spTree>
    <p:extLst>
      <p:ext uri="{BB962C8B-B14F-4D97-AF65-F5344CB8AC3E}">
        <p14:creationId xmlns:p14="http://schemas.microsoft.com/office/powerpoint/2010/main" val="271018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6.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259C6-B994-427F-852F-190D58B5553F}" type="datetimeFigureOut">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F3709-CE0A-4914-9782-AE6FF77C7DEA}" type="slidenum">
              <a:rPr lang="en-US" smtClean="0"/>
              <a:t>‹#›</a:t>
            </a:fld>
            <a:endParaRPr lang="en-US"/>
          </a:p>
        </p:txBody>
      </p:sp>
    </p:spTree>
    <p:extLst>
      <p:ext uri="{BB962C8B-B14F-4D97-AF65-F5344CB8AC3E}">
        <p14:creationId xmlns:p14="http://schemas.microsoft.com/office/powerpoint/2010/main" val="32279710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AAA81-44FE-410E-A251-796A5262943E}" type="datetimeFigureOut">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60B2D-C0BC-418A-AF77-694E2C793BBD}" type="slidenum">
              <a:rPr lang="en-US" smtClean="0"/>
              <a:t>‹#›</a:t>
            </a:fld>
            <a:endParaRPr lang="en-US"/>
          </a:p>
        </p:txBody>
      </p:sp>
    </p:spTree>
    <p:extLst>
      <p:ext uri="{BB962C8B-B14F-4D97-AF65-F5344CB8AC3E}">
        <p14:creationId xmlns:p14="http://schemas.microsoft.com/office/powerpoint/2010/main" val="119164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259C6-B994-427F-852F-190D58B5553F}" type="datetimeFigureOut">
              <a:rPr lang="en-US" smtClean="0"/>
              <a:t>2/16/2022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F3709-CE0A-4914-9782-AE6FF77C7DEA}" type="slidenum">
              <a:rPr lang="en-US" smtClean="0"/>
              <a:t>‹#›</a:t>
            </a:fld>
            <a:endParaRPr lang="en-US"/>
          </a:p>
        </p:txBody>
      </p:sp>
    </p:spTree>
    <p:extLst>
      <p:ext uri="{BB962C8B-B14F-4D97-AF65-F5344CB8AC3E}">
        <p14:creationId xmlns:p14="http://schemas.microsoft.com/office/powerpoint/2010/main" val="2444835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0b87292f73_0_9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9pPr>
          </a:lstStyle>
          <a:p>
            <a:endParaRPr/>
          </a:p>
        </p:txBody>
      </p:sp>
      <p:sp>
        <p:nvSpPr>
          <p:cNvPr id="11" name="Google Shape;11;g10b87292f73_0_9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accent3"/>
              </a:buClr>
              <a:buSzPts val="2400"/>
              <a:buFont typeface="Average"/>
              <a:buChar char="●"/>
              <a:defRPr sz="2400" b="0" i="0" u="none" strike="noStrike" cap="none">
                <a:solidFill>
                  <a:schemeClr val="accent3"/>
                </a:solidFill>
                <a:latin typeface="Average"/>
                <a:ea typeface="Average"/>
                <a:cs typeface="Average"/>
                <a:sym typeface="Average"/>
              </a:defRPr>
            </a:lvl1pPr>
            <a:lvl2pPr marL="914400" marR="0" lvl="1"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2pPr>
            <a:lvl3pPr marL="1371600" marR="0" lvl="2"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3pPr>
            <a:lvl4pPr marL="1828800" marR="0" lvl="3"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4pPr>
            <a:lvl5pPr marL="2286000" marR="0" lvl="4"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5pPr>
            <a:lvl6pPr marL="2743200" marR="0" lvl="5"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6pPr>
            <a:lvl7pPr marL="3200400" marR="0" lvl="6"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7pPr>
            <a:lvl8pPr marL="3657600" marR="0" lvl="7"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8pPr>
            <a:lvl9pPr marL="4114800" marR="0" lvl="8"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9pPr>
          </a:lstStyle>
          <a:p>
            <a:endParaRPr/>
          </a:p>
        </p:txBody>
      </p:sp>
      <p:sp>
        <p:nvSpPr>
          <p:cNvPr id="12" name="Google Shape;12;g10b87292f73_0_91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g10b87292f73_0_915"/>
          <p:cNvPicPr preferRelativeResize="0"/>
          <p:nvPr/>
        </p:nvPicPr>
        <p:blipFill rotWithShape="1">
          <a:blip r:embed="rId10">
            <a:alphaModFix/>
          </a:blip>
          <a:srcRect/>
          <a:stretch/>
        </p:blipFill>
        <p:spPr>
          <a:xfrm>
            <a:off x="10221175" y="228600"/>
            <a:ext cx="1827650" cy="640475"/>
          </a:xfrm>
          <a:prstGeom prst="rect">
            <a:avLst/>
          </a:prstGeom>
          <a:noFill/>
          <a:ln>
            <a:noFill/>
          </a:ln>
        </p:spPr>
      </p:pic>
    </p:spTree>
    <p:extLst>
      <p:ext uri="{BB962C8B-B14F-4D97-AF65-F5344CB8AC3E}">
        <p14:creationId xmlns:p14="http://schemas.microsoft.com/office/powerpoint/2010/main" val="3153378023"/>
      </p:ext>
    </p:extLst>
  </p:cSld>
  <p:clrMap bg1="lt1" tx1="dk1" bg2="dk2" tx2="lt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 id="2147483693" r:id="rId5"/>
    <p:sldLayoutId id="2147483694" r:id="rId6"/>
    <p:sldLayoutId id="2147483695" r:id="rId7"/>
    <p:sldLayoutId id="214748369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16,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529771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February 16,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24034115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16,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41880692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4D7D3-0E26-45A5-BE37-5C51A04CA949}"/>
              </a:ext>
            </a:extLst>
          </p:cNvPr>
          <p:cNvSpPr/>
          <p:nvPr/>
        </p:nvSpPr>
        <p:spPr>
          <a:xfrm>
            <a:off x="0" y="1695736"/>
            <a:ext cx="12192000" cy="3333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195051" y="1591369"/>
            <a:ext cx="11801898" cy="4351338"/>
          </a:xfrm>
        </p:spPr>
        <p:txBody>
          <a:bodyPr/>
          <a:lstStyle/>
          <a:p>
            <a:pPr marL="0" indent="0" algn="ctr">
              <a:buNone/>
            </a:pPr>
            <a:endParaRPr lang="en-US" dirty="0">
              <a:latin typeface="Century Gothic" panose="020B0502020202020204" pitchFamily="34" charset="0"/>
            </a:endParaRPr>
          </a:p>
          <a:p>
            <a:pPr marL="0" indent="0" algn="ctr">
              <a:buNone/>
            </a:pPr>
            <a:endParaRPr lang="en-US" sz="3600" b="1" dirty="0">
              <a:solidFill>
                <a:srgbClr val="66CCFF"/>
              </a:solidFill>
              <a:latin typeface="Arial" panose="020B0604020202020204" pitchFamily="34" charset="0"/>
              <a:cs typeface="Arial" panose="020B0604020202020204" pitchFamily="34" charset="0"/>
            </a:endParaRPr>
          </a:p>
          <a:p>
            <a:pPr marL="0" indent="0" algn="ctr">
              <a:buNone/>
            </a:pPr>
            <a:r>
              <a:rPr lang="en-US" sz="4200" b="1" dirty="0">
                <a:latin typeface="Arial" panose="020B0604020202020204" pitchFamily="34" charset="0"/>
                <a:cs typeface="Arial" panose="020B0604020202020204" pitchFamily="34" charset="0"/>
              </a:rPr>
              <a:t>California Broadband Initiative</a:t>
            </a:r>
            <a:endParaRPr lang="en-US" sz="4200" b="1" dirty="0">
              <a:solidFill>
                <a:srgbClr val="B5DDE9"/>
              </a:solidFill>
              <a:latin typeface="Arial" panose="020B0604020202020204" pitchFamily="34" charset="0"/>
              <a:cs typeface="Arial" panose="020B0604020202020204" pitchFamily="34" charset="0"/>
            </a:endParaRPr>
          </a:p>
          <a:p>
            <a:pPr marL="0" indent="0" algn="ctr">
              <a:spcBef>
                <a:spcPts val="600"/>
              </a:spcBef>
              <a:buNone/>
            </a:pPr>
            <a:r>
              <a:rPr lang="en-US" sz="2400" dirty="0">
                <a:latin typeface="Arial" panose="020B0604020202020204" pitchFamily="34" charset="0"/>
                <a:cs typeface="Arial" panose="020B0604020202020204" pitchFamily="34" charset="0"/>
              </a:rPr>
              <a:t>February 16, 2022</a:t>
            </a:r>
          </a:p>
          <a:p>
            <a:pPr marL="0" indent="0" algn="ctr">
              <a:buNone/>
            </a:pPr>
            <a:endParaRPr lang="en-US" sz="1800" b="1" dirty="0">
              <a:solidFill>
                <a:srgbClr val="93EAF1"/>
              </a:solidFill>
              <a:latin typeface="Arial" panose="020B0604020202020204" pitchFamily="34" charset="0"/>
              <a:cs typeface="Arial" panose="020B0604020202020204" pitchFamily="34" charset="0"/>
            </a:endParaRPr>
          </a:p>
          <a:p>
            <a:pPr marL="0" indent="0">
              <a:buNone/>
            </a:pPr>
            <a:endParaRPr lang="en-US" dirty="0"/>
          </a:p>
        </p:txBody>
      </p:sp>
      <p:pic>
        <p:nvPicPr>
          <p:cNvPr id="7" name="Picture 6" descr="Text&#10;&#10;Description automatically generated">
            <a:extLst>
              <a:ext uri="{FF2B5EF4-FFF2-40B4-BE49-F238E27FC236}">
                <a16:creationId xmlns:a16="http://schemas.microsoft.com/office/drawing/2014/main" id="{73CD8115-5C8C-4AE8-A7BE-0DC2517B3C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51" y="397794"/>
            <a:ext cx="2764965" cy="591323"/>
          </a:xfrm>
          <a:prstGeom prst="rect">
            <a:avLst/>
          </a:prstGeom>
          <a:effectLst>
            <a:glow rad="685800">
              <a:schemeClr val="tx1">
                <a:alpha val="44000"/>
              </a:schemeClr>
            </a:glow>
          </a:effectLst>
        </p:spPr>
      </p:pic>
    </p:spTree>
    <p:extLst>
      <p:ext uri="{BB962C8B-B14F-4D97-AF65-F5344CB8AC3E}">
        <p14:creationId xmlns:p14="http://schemas.microsoft.com/office/powerpoint/2010/main" val="34803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3447833-5B61-43C1-AC34-E16708CF637D}"/>
              </a:ext>
            </a:extLst>
          </p:cNvPr>
          <p:cNvSpPr/>
          <p:nvPr/>
        </p:nvSpPr>
        <p:spPr>
          <a:xfrm>
            <a:off x="5392251" y="2371381"/>
            <a:ext cx="45719" cy="960643"/>
          </a:xfrm>
          <a:custGeom>
            <a:avLst/>
            <a:gdLst>
              <a:gd name="connsiteX0" fmla="*/ 0 w 59091"/>
              <a:gd name="connsiteY0" fmla="*/ 0 h 960643"/>
              <a:gd name="connsiteX1" fmla="*/ 59091 w 59091"/>
              <a:gd name="connsiteY1" fmla="*/ 0 h 960643"/>
              <a:gd name="connsiteX2" fmla="*/ 59091 w 59091"/>
              <a:gd name="connsiteY2" fmla="*/ 960643 h 960643"/>
              <a:gd name="connsiteX3" fmla="*/ 0 w 59091"/>
              <a:gd name="connsiteY3" fmla="*/ 960643 h 960643"/>
            </a:gdLst>
            <a:ahLst/>
            <a:cxnLst>
              <a:cxn ang="0">
                <a:pos x="connsiteX0" y="connsiteY0"/>
              </a:cxn>
              <a:cxn ang="0">
                <a:pos x="connsiteX1" y="connsiteY1"/>
              </a:cxn>
              <a:cxn ang="0">
                <a:pos x="connsiteX2" y="connsiteY2"/>
              </a:cxn>
              <a:cxn ang="0">
                <a:pos x="connsiteX3" y="connsiteY3"/>
              </a:cxn>
            </a:cxnLst>
            <a:rect l="l" t="t" r="r" b="b"/>
            <a:pathLst>
              <a:path w="59091" h="960643">
                <a:moveTo>
                  <a:pt x="0" y="0"/>
                </a:moveTo>
                <a:lnTo>
                  <a:pt x="59091" y="0"/>
                </a:lnTo>
                <a:lnTo>
                  <a:pt x="59091" y="960643"/>
                </a:lnTo>
                <a:lnTo>
                  <a:pt x="0" y="960643"/>
                </a:lnTo>
                <a:close/>
              </a:path>
            </a:pathLst>
          </a:custGeom>
          <a:solidFill>
            <a:srgbClr val="333333"/>
          </a:solidFill>
          <a:ln w="2274" cap="flat">
            <a:noFill/>
            <a:prstDash val="solid"/>
            <a:miter/>
          </a:ln>
        </p:spPr>
        <p:txBody>
          <a:bodyPr rtlCol="0" anchor="ctr"/>
          <a:lstStyle/>
          <a:p>
            <a:endParaRPr lang="en-US"/>
          </a:p>
        </p:txBody>
      </p:sp>
      <p:grpSp>
        <p:nvGrpSpPr>
          <p:cNvPr id="84" name="Group 83">
            <a:extLst>
              <a:ext uri="{FF2B5EF4-FFF2-40B4-BE49-F238E27FC236}">
                <a16:creationId xmlns:a16="http://schemas.microsoft.com/office/drawing/2014/main" id="{C7D080F7-88C3-40F7-A68D-9434A519750D}"/>
              </a:ext>
            </a:extLst>
          </p:cNvPr>
          <p:cNvGrpSpPr/>
          <p:nvPr/>
        </p:nvGrpSpPr>
        <p:grpSpPr>
          <a:xfrm>
            <a:off x="3525847" y="3421991"/>
            <a:ext cx="144974" cy="1364976"/>
            <a:chOff x="1608727" y="4274042"/>
            <a:chExt cx="147415" cy="1387959"/>
          </a:xfrm>
        </p:grpSpPr>
        <p:sp>
          <p:nvSpPr>
            <p:cNvPr id="86" name="Freeform: Shape 85">
              <a:extLst>
                <a:ext uri="{FF2B5EF4-FFF2-40B4-BE49-F238E27FC236}">
                  <a16:creationId xmlns:a16="http://schemas.microsoft.com/office/drawing/2014/main" id="{54571528-11E5-40A8-98C2-FCA081704B4A}"/>
                </a:ext>
              </a:extLst>
            </p:cNvPr>
            <p:cNvSpPr/>
            <p:nvPr/>
          </p:nvSpPr>
          <p:spPr>
            <a:xfrm flipH="1">
              <a:off x="1608727" y="4274042"/>
              <a:ext cx="68191" cy="1387959"/>
            </a:xfrm>
            <a:custGeom>
              <a:avLst/>
              <a:gdLst>
                <a:gd name="connsiteX0" fmla="*/ 0 w 85372"/>
                <a:gd name="connsiteY0" fmla="*/ 0 h 1387959"/>
                <a:gd name="connsiteX1" fmla="*/ 85373 w 85372"/>
                <a:gd name="connsiteY1" fmla="*/ 0 h 1387959"/>
                <a:gd name="connsiteX2" fmla="*/ 85373 w 85372"/>
                <a:gd name="connsiteY2" fmla="*/ 1387960 h 1387959"/>
                <a:gd name="connsiteX3" fmla="*/ 0 w 85372"/>
                <a:gd name="connsiteY3" fmla="*/ 1387960 h 1387959"/>
              </a:gdLst>
              <a:ahLst/>
              <a:cxnLst>
                <a:cxn ang="0">
                  <a:pos x="connsiteX0" y="connsiteY0"/>
                </a:cxn>
                <a:cxn ang="0">
                  <a:pos x="connsiteX1" y="connsiteY1"/>
                </a:cxn>
                <a:cxn ang="0">
                  <a:pos x="connsiteX2" y="connsiteY2"/>
                </a:cxn>
                <a:cxn ang="0">
                  <a:pos x="connsiteX3" y="connsiteY3"/>
                </a:cxn>
              </a:cxnLst>
              <a:rect l="l" t="t" r="r" b="b"/>
              <a:pathLst>
                <a:path w="85372" h="1387959">
                  <a:moveTo>
                    <a:pt x="0" y="0"/>
                  </a:moveTo>
                  <a:lnTo>
                    <a:pt x="85373" y="0"/>
                  </a:lnTo>
                  <a:lnTo>
                    <a:pt x="85373" y="1387960"/>
                  </a:lnTo>
                  <a:lnTo>
                    <a:pt x="0" y="1387960"/>
                  </a:lnTo>
                  <a:close/>
                </a:path>
              </a:pathLst>
            </a:custGeom>
            <a:solidFill>
              <a:srgbClr val="333333"/>
            </a:solidFill>
            <a:ln w="227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AA7D24FA-71A9-4A66-BD67-7D090FE354AF}"/>
                </a:ext>
              </a:extLst>
            </p:cNvPr>
            <p:cNvSpPr/>
            <p:nvPr/>
          </p:nvSpPr>
          <p:spPr>
            <a:xfrm flipH="1">
              <a:off x="1655600" y="4274042"/>
              <a:ext cx="100542" cy="1387959"/>
            </a:xfrm>
            <a:custGeom>
              <a:avLst/>
              <a:gdLst>
                <a:gd name="connsiteX0" fmla="*/ 0 w 125874"/>
                <a:gd name="connsiteY0" fmla="*/ 0 h 1387959"/>
                <a:gd name="connsiteX1" fmla="*/ 125873 w 125874"/>
                <a:gd name="connsiteY1" fmla="*/ 0 h 1387959"/>
                <a:gd name="connsiteX2" fmla="*/ 125873 w 125874"/>
                <a:gd name="connsiteY2" fmla="*/ 1387960 h 1387959"/>
                <a:gd name="connsiteX3" fmla="*/ 0 w 125874"/>
                <a:gd name="connsiteY3" fmla="*/ 1387960 h 1387959"/>
              </a:gdLst>
              <a:ahLst/>
              <a:cxnLst>
                <a:cxn ang="0">
                  <a:pos x="connsiteX0" y="connsiteY0"/>
                </a:cxn>
                <a:cxn ang="0">
                  <a:pos x="connsiteX1" y="connsiteY1"/>
                </a:cxn>
                <a:cxn ang="0">
                  <a:pos x="connsiteX2" y="connsiteY2"/>
                </a:cxn>
                <a:cxn ang="0">
                  <a:pos x="connsiteX3" y="connsiteY3"/>
                </a:cxn>
              </a:cxnLst>
              <a:rect l="l" t="t" r="r" b="b"/>
              <a:pathLst>
                <a:path w="125874" h="1387959">
                  <a:moveTo>
                    <a:pt x="0" y="0"/>
                  </a:moveTo>
                  <a:lnTo>
                    <a:pt x="125873" y="0"/>
                  </a:lnTo>
                  <a:lnTo>
                    <a:pt x="125873" y="1387960"/>
                  </a:lnTo>
                  <a:lnTo>
                    <a:pt x="0" y="1387960"/>
                  </a:lnTo>
                  <a:close/>
                </a:path>
              </a:pathLst>
            </a:custGeom>
            <a:solidFill>
              <a:srgbClr val="ECECEC"/>
            </a:solidFill>
            <a:ln w="2274" cap="flat">
              <a:noFill/>
              <a:prstDash val="solid"/>
              <a:miter/>
            </a:ln>
          </p:spPr>
          <p:txBody>
            <a:bodyPr rtlCol="0" anchor="ctr"/>
            <a:lstStyle/>
            <a:p>
              <a:endParaRPr lang="en-US" dirty="0"/>
            </a:p>
          </p:txBody>
        </p:sp>
      </p:grpSp>
      <p:sp>
        <p:nvSpPr>
          <p:cNvPr id="11" name="Freeform: Shape 10">
            <a:extLst>
              <a:ext uri="{FF2B5EF4-FFF2-40B4-BE49-F238E27FC236}">
                <a16:creationId xmlns:a16="http://schemas.microsoft.com/office/drawing/2014/main" id="{E36E4E3B-67E1-4AE6-BC7E-4E5C94D6C139}"/>
              </a:ext>
            </a:extLst>
          </p:cNvPr>
          <p:cNvSpPr/>
          <p:nvPr/>
        </p:nvSpPr>
        <p:spPr>
          <a:xfrm flipH="1">
            <a:off x="5435583" y="2371381"/>
            <a:ext cx="87124" cy="960643"/>
          </a:xfrm>
          <a:custGeom>
            <a:avLst/>
            <a:gdLst>
              <a:gd name="connsiteX0" fmla="*/ 0 w 87124"/>
              <a:gd name="connsiteY0" fmla="*/ 0 h 960643"/>
              <a:gd name="connsiteX1" fmla="*/ 87125 w 87124"/>
              <a:gd name="connsiteY1" fmla="*/ 0 h 960643"/>
              <a:gd name="connsiteX2" fmla="*/ 87125 w 87124"/>
              <a:gd name="connsiteY2" fmla="*/ 960643 h 960643"/>
              <a:gd name="connsiteX3" fmla="*/ 0 w 87124"/>
              <a:gd name="connsiteY3" fmla="*/ 960643 h 960643"/>
            </a:gdLst>
            <a:ahLst/>
            <a:cxnLst>
              <a:cxn ang="0">
                <a:pos x="connsiteX0" y="connsiteY0"/>
              </a:cxn>
              <a:cxn ang="0">
                <a:pos x="connsiteX1" y="connsiteY1"/>
              </a:cxn>
              <a:cxn ang="0">
                <a:pos x="connsiteX2" y="connsiteY2"/>
              </a:cxn>
              <a:cxn ang="0">
                <a:pos x="connsiteX3" y="connsiteY3"/>
              </a:cxn>
            </a:cxnLst>
            <a:rect l="l" t="t" r="r" b="b"/>
            <a:pathLst>
              <a:path w="87124" h="960643">
                <a:moveTo>
                  <a:pt x="0" y="0"/>
                </a:moveTo>
                <a:lnTo>
                  <a:pt x="87125" y="0"/>
                </a:lnTo>
                <a:lnTo>
                  <a:pt x="87125" y="960643"/>
                </a:lnTo>
                <a:lnTo>
                  <a:pt x="0" y="960643"/>
                </a:lnTo>
                <a:close/>
              </a:path>
            </a:pathLst>
          </a:custGeom>
          <a:solidFill>
            <a:srgbClr val="ECECEC"/>
          </a:solidFill>
          <a:ln w="22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C9E31D4-3768-422B-BEC4-8A0AFDCB8B9E}"/>
              </a:ext>
            </a:extLst>
          </p:cNvPr>
          <p:cNvSpPr/>
          <p:nvPr/>
        </p:nvSpPr>
        <p:spPr>
          <a:xfrm flipH="1">
            <a:off x="5435583" y="2371381"/>
            <a:ext cx="87124" cy="960643"/>
          </a:xfrm>
          <a:custGeom>
            <a:avLst/>
            <a:gdLst>
              <a:gd name="connsiteX0" fmla="*/ 0 w 87124"/>
              <a:gd name="connsiteY0" fmla="*/ 0 h 960643"/>
              <a:gd name="connsiteX1" fmla="*/ 87125 w 87124"/>
              <a:gd name="connsiteY1" fmla="*/ 0 h 960643"/>
              <a:gd name="connsiteX2" fmla="*/ 87125 w 87124"/>
              <a:gd name="connsiteY2" fmla="*/ 960643 h 960643"/>
              <a:gd name="connsiteX3" fmla="*/ 0 w 87124"/>
              <a:gd name="connsiteY3" fmla="*/ 960643 h 960643"/>
            </a:gdLst>
            <a:ahLst/>
            <a:cxnLst>
              <a:cxn ang="0">
                <a:pos x="connsiteX0" y="connsiteY0"/>
              </a:cxn>
              <a:cxn ang="0">
                <a:pos x="connsiteX1" y="connsiteY1"/>
              </a:cxn>
              <a:cxn ang="0">
                <a:pos x="connsiteX2" y="connsiteY2"/>
              </a:cxn>
              <a:cxn ang="0">
                <a:pos x="connsiteX3" y="connsiteY3"/>
              </a:cxn>
            </a:cxnLst>
            <a:rect l="l" t="t" r="r" b="b"/>
            <a:pathLst>
              <a:path w="87124" h="960643">
                <a:moveTo>
                  <a:pt x="0" y="0"/>
                </a:moveTo>
                <a:lnTo>
                  <a:pt x="87125" y="0"/>
                </a:lnTo>
                <a:lnTo>
                  <a:pt x="87125" y="960643"/>
                </a:lnTo>
                <a:lnTo>
                  <a:pt x="0" y="960643"/>
                </a:lnTo>
                <a:close/>
              </a:path>
            </a:pathLst>
          </a:custGeom>
          <a:solidFill>
            <a:srgbClr val="ECECEC"/>
          </a:solidFill>
          <a:ln w="227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569BE92-E76F-44BC-9F11-C690A65A508A}"/>
              </a:ext>
            </a:extLst>
          </p:cNvPr>
          <p:cNvSpPr/>
          <p:nvPr/>
        </p:nvSpPr>
        <p:spPr>
          <a:xfrm rot="18900000">
            <a:off x="4956447" y="1220756"/>
            <a:ext cx="997108" cy="997108"/>
          </a:xfrm>
          <a:custGeom>
            <a:avLst/>
            <a:gdLst>
              <a:gd name="connsiteX0" fmla="*/ 0 w 997108"/>
              <a:gd name="connsiteY0" fmla="*/ 0 h 997108"/>
              <a:gd name="connsiteX1" fmla="*/ 997108 w 997108"/>
              <a:gd name="connsiteY1" fmla="*/ 0 h 997108"/>
              <a:gd name="connsiteX2" fmla="*/ 997108 w 997108"/>
              <a:gd name="connsiteY2" fmla="*/ 997108 h 997108"/>
              <a:gd name="connsiteX3" fmla="*/ 0 w 997108"/>
              <a:gd name="connsiteY3" fmla="*/ 997108 h 997108"/>
            </a:gdLst>
            <a:ahLst/>
            <a:cxnLst>
              <a:cxn ang="0">
                <a:pos x="connsiteX0" y="connsiteY0"/>
              </a:cxn>
              <a:cxn ang="0">
                <a:pos x="connsiteX1" y="connsiteY1"/>
              </a:cxn>
              <a:cxn ang="0">
                <a:pos x="connsiteX2" y="connsiteY2"/>
              </a:cxn>
              <a:cxn ang="0">
                <a:pos x="connsiteX3" y="connsiteY3"/>
              </a:cxn>
            </a:cxnLst>
            <a:rect l="l" t="t" r="r" b="b"/>
            <a:pathLst>
              <a:path w="997108" h="997108">
                <a:moveTo>
                  <a:pt x="0" y="0"/>
                </a:moveTo>
                <a:lnTo>
                  <a:pt x="997108" y="0"/>
                </a:lnTo>
                <a:lnTo>
                  <a:pt x="997108" y="997108"/>
                </a:lnTo>
                <a:lnTo>
                  <a:pt x="0" y="997108"/>
                </a:lnTo>
                <a:close/>
              </a:path>
            </a:pathLst>
          </a:custGeom>
          <a:solidFill>
            <a:srgbClr val="FFFF00"/>
          </a:solidFill>
          <a:ln w="227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6F0BD14-661E-4ADC-A22C-2155032E07AD}"/>
              </a:ext>
            </a:extLst>
          </p:cNvPr>
          <p:cNvSpPr/>
          <p:nvPr/>
        </p:nvSpPr>
        <p:spPr>
          <a:xfrm flipH="1">
            <a:off x="1786359" y="2713218"/>
            <a:ext cx="10496305" cy="4288768"/>
          </a:xfrm>
          <a:custGeom>
            <a:avLst/>
            <a:gdLst>
              <a:gd name="connsiteX0" fmla="*/ 5654600 w 10496305"/>
              <a:gd name="connsiteY0" fmla="*/ 1792516 h 4288768"/>
              <a:gd name="connsiteX1" fmla="*/ 5982004 w 10496305"/>
              <a:gd name="connsiteY1" fmla="*/ 379026 h 4288768"/>
              <a:gd name="connsiteX2" fmla="*/ 1738736 w 10496305"/>
              <a:gd name="connsiteY2" fmla="*/ 369469 h 4288768"/>
              <a:gd name="connsiteX3" fmla="*/ 1192258 w 10496305"/>
              <a:gd name="connsiteY3" fmla="*/ 319980 h 4288768"/>
              <a:gd name="connsiteX4" fmla="*/ 1809864 w 10496305"/>
              <a:gd name="connsiteY4" fmla="*/ 108619 h 4288768"/>
              <a:gd name="connsiteX5" fmla="*/ 5396 w 10496305"/>
              <a:gd name="connsiteY5" fmla="*/ 39812 h 4288768"/>
              <a:gd name="connsiteX6" fmla="*/ 5305 w 10496305"/>
              <a:gd name="connsiteY6" fmla="*/ 28822 h 4288768"/>
              <a:gd name="connsiteX7" fmla="*/ 2230150 w 10496305"/>
              <a:gd name="connsiteY7" fmla="*/ 4816 h 4288768"/>
              <a:gd name="connsiteX8" fmla="*/ 2682223 w 10496305"/>
              <a:gd name="connsiteY8" fmla="*/ 27570 h 4288768"/>
              <a:gd name="connsiteX9" fmla="*/ 2865277 w 10496305"/>
              <a:gd name="connsiteY9" fmla="*/ 61746 h 4288768"/>
              <a:gd name="connsiteX10" fmla="*/ 2590457 w 10496305"/>
              <a:gd name="connsiteY10" fmla="*/ 169145 h 4288768"/>
              <a:gd name="connsiteX11" fmla="*/ 7186682 w 10496305"/>
              <a:gd name="connsiteY11" fmla="*/ 329832 h 4288768"/>
              <a:gd name="connsiteX12" fmla="*/ 7139423 w 10496305"/>
              <a:gd name="connsiteY12" fmla="*/ 650001 h 4288768"/>
              <a:gd name="connsiteX13" fmla="*/ 5536803 w 10496305"/>
              <a:gd name="connsiteY13" fmla="*/ 1088217 h 4288768"/>
              <a:gd name="connsiteX14" fmla="*/ 5871603 w 10496305"/>
              <a:gd name="connsiteY14" fmla="*/ 1362969 h 4288768"/>
              <a:gd name="connsiteX15" fmla="*/ 7808612 w 10496305"/>
              <a:gd name="connsiteY15" fmla="*/ 1654172 h 4288768"/>
              <a:gd name="connsiteX16" fmla="*/ 9920781 w 10496305"/>
              <a:gd name="connsiteY16" fmla="*/ 2157714 h 4288768"/>
              <a:gd name="connsiteX17" fmla="*/ 9306337 w 10496305"/>
              <a:gd name="connsiteY17" fmla="*/ 4288768 h 4288768"/>
              <a:gd name="connsiteX18" fmla="*/ 6317122 w 10496305"/>
              <a:gd name="connsiteY18" fmla="*/ 4288768 h 4288768"/>
              <a:gd name="connsiteX19" fmla="*/ 8797811 w 10496305"/>
              <a:gd name="connsiteY19" fmla="*/ 2868134 h 4288768"/>
              <a:gd name="connsiteX20" fmla="*/ 8863547 w 10496305"/>
              <a:gd name="connsiteY20" fmla="*/ 2674112 h 4288768"/>
              <a:gd name="connsiteX21" fmla="*/ 8654872 w 10496305"/>
              <a:gd name="connsiteY21" fmla="*/ 2454788 h 4288768"/>
              <a:gd name="connsiteX22" fmla="*/ 5654600 w 10496305"/>
              <a:gd name="connsiteY22" fmla="*/ 1792516 h 4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96305" h="4288768">
                <a:moveTo>
                  <a:pt x="5654600" y="1792516"/>
                </a:moveTo>
                <a:cubicBezTo>
                  <a:pt x="779685" y="998385"/>
                  <a:pt x="8109827" y="447469"/>
                  <a:pt x="5982004" y="379026"/>
                </a:cubicBezTo>
                <a:cubicBezTo>
                  <a:pt x="5116631" y="349605"/>
                  <a:pt x="3258873" y="413885"/>
                  <a:pt x="1738736" y="369469"/>
                </a:cubicBezTo>
                <a:cubicBezTo>
                  <a:pt x="1422708" y="359275"/>
                  <a:pt x="1214147" y="343484"/>
                  <a:pt x="1192258" y="319980"/>
                </a:cubicBezTo>
                <a:cubicBezTo>
                  <a:pt x="1090366" y="226393"/>
                  <a:pt x="2247124" y="148598"/>
                  <a:pt x="1809864" y="108619"/>
                </a:cubicBezTo>
                <a:cubicBezTo>
                  <a:pt x="1284069" y="47184"/>
                  <a:pt x="834954" y="56149"/>
                  <a:pt x="5396" y="39812"/>
                </a:cubicBezTo>
                <a:cubicBezTo>
                  <a:pt x="-1749" y="39675"/>
                  <a:pt x="-1817" y="29072"/>
                  <a:pt x="5305" y="28822"/>
                </a:cubicBezTo>
                <a:cubicBezTo>
                  <a:pt x="411369" y="15624"/>
                  <a:pt x="1381000" y="-10861"/>
                  <a:pt x="2230150" y="4816"/>
                </a:cubicBezTo>
                <a:cubicBezTo>
                  <a:pt x="2416936" y="8275"/>
                  <a:pt x="2580559" y="17559"/>
                  <a:pt x="2682223" y="27570"/>
                </a:cubicBezTo>
                <a:cubicBezTo>
                  <a:pt x="2753283" y="36262"/>
                  <a:pt x="2836130" y="46820"/>
                  <a:pt x="2865277" y="61746"/>
                </a:cubicBezTo>
                <a:cubicBezTo>
                  <a:pt x="2947464" y="104888"/>
                  <a:pt x="2590457" y="169145"/>
                  <a:pt x="2590457" y="169145"/>
                </a:cubicBezTo>
                <a:cubicBezTo>
                  <a:pt x="1155009" y="399732"/>
                  <a:pt x="5695284" y="101224"/>
                  <a:pt x="7186682" y="329832"/>
                </a:cubicBezTo>
                <a:cubicBezTo>
                  <a:pt x="7769476" y="432270"/>
                  <a:pt x="7278312" y="605540"/>
                  <a:pt x="7139423" y="650001"/>
                </a:cubicBezTo>
                <a:cubicBezTo>
                  <a:pt x="6800937" y="783088"/>
                  <a:pt x="5921365" y="883705"/>
                  <a:pt x="5536803" y="1088217"/>
                </a:cubicBezTo>
                <a:cubicBezTo>
                  <a:pt x="5224530" y="1287108"/>
                  <a:pt x="5713487" y="1331205"/>
                  <a:pt x="5871603" y="1362969"/>
                </a:cubicBezTo>
                <a:cubicBezTo>
                  <a:pt x="6461291" y="1480652"/>
                  <a:pt x="7149297" y="1566934"/>
                  <a:pt x="7808612" y="1654172"/>
                </a:cubicBezTo>
                <a:cubicBezTo>
                  <a:pt x="8463922" y="1754653"/>
                  <a:pt x="9345177" y="1851562"/>
                  <a:pt x="9920781" y="2157714"/>
                </a:cubicBezTo>
                <a:cubicBezTo>
                  <a:pt x="10979402" y="2737413"/>
                  <a:pt x="10461866" y="3340048"/>
                  <a:pt x="9306337" y="4288768"/>
                </a:cubicBezTo>
                <a:lnTo>
                  <a:pt x="6317122" y="4288768"/>
                </a:lnTo>
                <a:cubicBezTo>
                  <a:pt x="7474541" y="3610591"/>
                  <a:pt x="8511887" y="3190965"/>
                  <a:pt x="8797811" y="2868134"/>
                </a:cubicBezTo>
                <a:cubicBezTo>
                  <a:pt x="8850850" y="2809110"/>
                  <a:pt x="8879566" y="2747698"/>
                  <a:pt x="8863547" y="2674112"/>
                </a:cubicBezTo>
                <a:cubicBezTo>
                  <a:pt x="8839747" y="2568057"/>
                  <a:pt x="8744499" y="2499659"/>
                  <a:pt x="8654872" y="2454788"/>
                </a:cubicBezTo>
                <a:cubicBezTo>
                  <a:pt x="8162229" y="2211004"/>
                  <a:pt x="6505183" y="1945808"/>
                  <a:pt x="5654600" y="1792516"/>
                </a:cubicBezTo>
                <a:close/>
              </a:path>
            </a:pathLst>
          </a:custGeom>
          <a:solidFill>
            <a:srgbClr val="6B6B6B"/>
          </a:solidFill>
          <a:ln w="0" cap="flat">
            <a:solidFill>
              <a:srgbClr val="FFFFFF"/>
            </a:solidFill>
            <a:prstDash val="solid"/>
            <a:miter/>
          </a:ln>
        </p:spPr>
        <p:txBody>
          <a:bodyPr rtlCol="0" anchor="ctr"/>
          <a:lstStyle/>
          <a:p>
            <a:endParaRPr lang="en-US" dirty="0"/>
          </a:p>
        </p:txBody>
      </p:sp>
      <p:grpSp>
        <p:nvGrpSpPr>
          <p:cNvPr id="131" name="Graphic 129">
            <a:extLst>
              <a:ext uri="{FF2B5EF4-FFF2-40B4-BE49-F238E27FC236}">
                <a16:creationId xmlns:a16="http://schemas.microsoft.com/office/drawing/2014/main" id="{1235B6C1-347E-42E4-B61B-990AD5913C41}"/>
              </a:ext>
            </a:extLst>
          </p:cNvPr>
          <p:cNvGrpSpPr/>
          <p:nvPr/>
        </p:nvGrpSpPr>
        <p:grpSpPr>
          <a:xfrm flipH="1">
            <a:off x="2553418" y="3012706"/>
            <a:ext cx="7177364" cy="3989280"/>
            <a:chOff x="3286739" y="2985808"/>
            <a:chExt cx="7177364" cy="3989280"/>
          </a:xfrm>
          <a:solidFill>
            <a:srgbClr val="FFFFFF"/>
          </a:solidFill>
        </p:grpSpPr>
        <p:sp>
          <p:nvSpPr>
            <p:cNvPr id="132" name="Freeform: Shape 131">
              <a:extLst>
                <a:ext uri="{FF2B5EF4-FFF2-40B4-BE49-F238E27FC236}">
                  <a16:creationId xmlns:a16="http://schemas.microsoft.com/office/drawing/2014/main" id="{6EDD0B38-55B8-48CF-9B17-F282B68FA7E5}"/>
                </a:ext>
              </a:extLst>
            </p:cNvPr>
            <p:cNvSpPr/>
            <p:nvPr/>
          </p:nvSpPr>
          <p:spPr>
            <a:xfrm>
              <a:off x="5425004" y="3266743"/>
              <a:ext cx="1898189" cy="753331"/>
            </a:xfrm>
            <a:custGeom>
              <a:avLst/>
              <a:gdLst>
                <a:gd name="connsiteX0" fmla="*/ 132667 w 1898189"/>
                <a:gd name="connsiteY0" fmla="*/ 753332 h 753331"/>
                <a:gd name="connsiteX1" fmla="*/ 3272 w 1898189"/>
                <a:gd name="connsiteY1" fmla="*/ 672094 h 753331"/>
                <a:gd name="connsiteX2" fmla="*/ 13658 w 1898189"/>
                <a:gd name="connsiteY2" fmla="*/ 664888 h 753331"/>
                <a:gd name="connsiteX3" fmla="*/ 135160 w 1898189"/>
                <a:gd name="connsiteY3" fmla="*/ 740932 h 753331"/>
                <a:gd name="connsiteX4" fmla="*/ 132667 w 1898189"/>
                <a:gd name="connsiteY4" fmla="*/ 753332 h 753331"/>
                <a:gd name="connsiteX5" fmla="*/ 10341 w 1898189"/>
                <a:gd name="connsiteY5" fmla="*/ 530368 h 753331"/>
                <a:gd name="connsiteX6" fmla="*/ 0 w 1898189"/>
                <a:gd name="connsiteY6" fmla="*/ 523093 h 753331"/>
                <a:gd name="connsiteX7" fmla="*/ 103361 w 1898189"/>
                <a:gd name="connsiteY7" fmla="*/ 451121 h 753331"/>
                <a:gd name="connsiteX8" fmla="*/ 129692 w 1898189"/>
                <a:gd name="connsiteY8" fmla="*/ 442244 h 753331"/>
                <a:gd name="connsiteX9" fmla="*/ 133696 w 1898189"/>
                <a:gd name="connsiteY9" fmla="*/ 454232 h 753331"/>
                <a:gd name="connsiteX10" fmla="*/ 107593 w 1898189"/>
                <a:gd name="connsiteY10" fmla="*/ 463017 h 753331"/>
                <a:gd name="connsiteX11" fmla="*/ 10341 w 1898189"/>
                <a:gd name="connsiteY11" fmla="*/ 530368 h 753331"/>
                <a:gd name="connsiteX12" fmla="*/ 278076 w 1898189"/>
                <a:gd name="connsiteY12" fmla="*/ 408317 h 753331"/>
                <a:gd name="connsiteX13" fmla="*/ 274392 w 1898189"/>
                <a:gd name="connsiteY13" fmla="*/ 396215 h 753331"/>
                <a:gd name="connsiteX14" fmla="*/ 420145 w 1898189"/>
                <a:gd name="connsiteY14" fmla="*/ 353731 h 753331"/>
                <a:gd name="connsiteX15" fmla="*/ 423554 w 1898189"/>
                <a:gd name="connsiteY15" fmla="*/ 365902 h 753331"/>
                <a:gd name="connsiteX16" fmla="*/ 278076 w 1898189"/>
                <a:gd name="connsiteY16" fmla="*/ 408317 h 753331"/>
                <a:gd name="connsiteX17" fmla="*/ 569878 w 1898189"/>
                <a:gd name="connsiteY17" fmla="*/ 326324 h 753331"/>
                <a:gd name="connsiteX18" fmla="*/ 566675 w 1898189"/>
                <a:gd name="connsiteY18" fmla="*/ 314108 h 753331"/>
                <a:gd name="connsiteX19" fmla="*/ 713754 w 1898189"/>
                <a:gd name="connsiteY19" fmla="*/ 276657 h 753331"/>
                <a:gd name="connsiteX20" fmla="*/ 716797 w 1898189"/>
                <a:gd name="connsiteY20" fmla="*/ 288919 h 753331"/>
                <a:gd name="connsiteX21" fmla="*/ 569878 w 1898189"/>
                <a:gd name="connsiteY21" fmla="*/ 326324 h 753331"/>
                <a:gd name="connsiteX22" fmla="*/ 864128 w 1898189"/>
                <a:gd name="connsiteY22" fmla="*/ 253162 h 753331"/>
                <a:gd name="connsiteX23" fmla="*/ 861199 w 1898189"/>
                <a:gd name="connsiteY23" fmla="*/ 240854 h 753331"/>
                <a:gd name="connsiteX24" fmla="*/ 1008919 w 1898189"/>
                <a:gd name="connsiteY24" fmla="*/ 206195 h 753331"/>
                <a:gd name="connsiteX25" fmla="*/ 1011779 w 1898189"/>
                <a:gd name="connsiteY25" fmla="*/ 218503 h 753331"/>
                <a:gd name="connsiteX26" fmla="*/ 864128 w 1898189"/>
                <a:gd name="connsiteY26" fmla="*/ 253162 h 753331"/>
                <a:gd name="connsiteX27" fmla="*/ 1159567 w 1898189"/>
                <a:gd name="connsiteY27" fmla="*/ 184553 h 753331"/>
                <a:gd name="connsiteX28" fmla="*/ 1156754 w 1898189"/>
                <a:gd name="connsiteY28" fmla="*/ 172222 h 753331"/>
                <a:gd name="connsiteX29" fmla="*/ 1269265 w 1898189"/>
                <a:gd name="connsiteY29" fmla="*/ 146599 h 753331"/>
                <a:gd name="connsiteX30" fmla="*/ 1304656 w 1898189"/>
                <a:gd name="connsiteY30" fmla="*/ 138546 h 753331"/>
                <a:gd name="connsiteX31" fmla="*/ 1307470 w 1898189"/>
                <a:gd name="connsiteY31" fmla="*/ 150877 h 753331"/>
                <a:gd name="connsiteX32" fmla="*/ 1272079 w 1898189"/>
                <a:gd name="connsiteY32" fmla="*/ 158930 h 753331"/>
                <a:gd name="connsiteX33" fmla="*/ 1159567 w 1898189"/>
                <a:gd name="connsiteY33" fmla="*/ 184553 h 753331"/>
                <a:gd name="connsiteX34" fmla="*/ 1455373 w 1898189"/>
                <a:gd name="connsiteY34" fmla="*/ 117133 h 753331"/>
                <a:gd name="connsiteX35" fmla="*/ 1452559 w 1898189"/>
                <a:gd name="connsiteY35" fmla="*/ 104802 h 753331"/>
                <a:gd name="connsiteX36" fmla="*/ 1600325 w 1898189"/>
                <a:gd name="connsiteY36" fmla="*/ 70646 h 753331"/>
                <a:gd name="connsiteX37" fmla="*/ 1603184 w 1898189"/>
                <a:gd name="connsiteY37" fmla="*/ 82954 h 753331"/>
                <a:gd name="connsiteX38" fmla="*/ 1455373 w 1898189"/>
                <a:gd name="connsiteY38" fmla="*/ 117133 h 753331"/>
                <a:gd name="connsiteX39" fmla="*/ 1750835 w 1898189"/>
                <a:gd name="connsiteY39" fmla="*/ 48111 h 753331"/>
                <a:gd name="connsiteX40" fmla="*/ 1747884 w 1898189"/>
                <a:gd name="connsiteY40" fmla="*/ 35826 h 753331"/>
                <a:gd name="connsiteX41" fmla="*/ 1895147 w 1898189"/>
                <a:gd name="connsiteY41" fmla="*/ 0 h 753331"/>
                <a:gd name="connsiteX42" fmla="*/ 1898189 w 1898189"/>
                <a:gd name="connsiteY42" fmla="*/ 12262 h 753331"/>
                <a:gd name="connsiteX43" fmla="*/ 1750835 w 1898189"/>
                <a:gd name="connsiteY43" fmla="*/ 48111 h 75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98189" h="753331">
                  <a:moveTo>
                    <a:pt x="132667" y="753332"/>
                  </a:moveTo>
                  <a:cubicBezTo>
                    <a:pt x="78676" y="742442"/>
                    <a:pt x="31525" y="712816"/>
                    <a:pt x="3272" y="672094"/>
                  </a:cubicBezTo>
                  <a:lnTo>
                    <a:pt x="13658" y="664888"/>
                  </a:lnTo>
                  <a:cubicBezTo>
                    <a:pt x="40058" y="702956"/>
                    <a:pt x="84349" y="730683"/>
                    <a:pt x="135160" y="740932"/>
                  </a:cubicBezTo>
                  <a:lnTo>
                    <a:pt x="132667" y="753332"/>
                  </a:lnTo>
                  <a:close/>
                  <a:moveTo>
                    <a:pt x="10341" y="530368"/>
                  </a:moveTo>
                  <a:lnTo>
                    <a:pt x="0" y="523093"/>
                  </a:lnTo>
                  <a:cubicBezTo>
                    <a:pt x="21322" y="492803"/>
                    <a:pt x="56118" y="468576"/>
                    <a:pt x="103361" y="451121"/>
                  </a:cubicBezTo>
                  <a:cubicBezTo>
                    <a:pt x="112214" y="448101"/>
                    <a:pt x="120930" y="445173"/>
                    <a:pt x="129692" y="442244"/>
                  </a:cubicBezTo>
                  <a:lnTo>
                    <a:pt x="133696" y="454232"/>
                  </a:lnTo>
                  <a:cubicBezTo>
                    <a:pt x="124957" y="457137"/>
                    <a:pt x="116263" y="460066"/>
                    <a:pt x="107593" y="463017"/>
                  </a:cubicBezTo>
                  <a:cubicBezTo>
                    <a:pt x="62936" y="479512"/>
                    <a:pt x="30153" y="502206"/>
                    <a:pt x="10341" y="530368"/>
                  </a:cubicBezTo>
                  <a:close/>
                  <a:moveTo>
                    <a:pt x="278076" y="408317"/>
                  </a:moveTo>
                  <a:lnTo>
                    <a:pt x="274392" y="396215"/>
                  </a:lnTo>
                  <a:cubicBezTo>
                    <a:pt x="320765" y="382122"/>
                    <a:pt x="369814" y="367847"/>
                    <a:pt x="420145" y="353731"/>
                  </a:cubicBezTo>
                  <a:lnTo>
                    <a:pt x="423554" y="365902"/>
                  </a:lnTo>
                  <a:cubicBezTo>
                    <a:pt x="373314" y="379995"/>
                    <a:pt x="324357" y="394247"/>
                    <a:pt x="278076" y="408317"/>
                  </a:cubicBezTo>
                  <a:close/>
                  <a:moveTo>
                    <a:pt x="569878" y="326324"/>
                  </a:moveTo>
                  <a:lnTo>
                    <a:pt x="566675" y="314108"/>
                  </a:lnTo>
                  <a:cubicBezTo>
                    <a:pt x="613597" y="301822"/>
                    <a:pt x="661708" y="289583"/>
                    <a:pt x="713754" y="276657"/>
                  </a:cubicBezTo>
                  <a:lnTo>
                    <a:pt x="716797" y="288919"/>
                  </a:lnTo>
                  <a:cubicBezTo>
                    <a:pt x="664796" y="301822"/>
                    <a:pt x="616731" y="314062"/>
                    <a:pt x="569878" y="326324"/>
                  </a:cubicBezTo>
                  <a:close/>
                  <a:moveTo>
                    <a:pt x="864128" y="253162"/>
                  </a:moveTo>
                  <a:lnTo>
                    <a:pt x="861199" y="240854"/>
                  </a:lnTo>
                  <a:cubicBezTo>
                    <a:pt x="906863" y="229987"/>
                    <a:pt x="955180" y="218640"/>
                    <a:pt x="1008919" y="206195"/>
                  </a:cubicBezTo>
                  <a:lnTo>
                    <a:pt x="1011779" y="218503"/>
                  </a:lnTo>
                  <a:cubicBezTo>
                    <a:pt x="958040" y="230948"/>
                    <a:pt x="909768" y="242295"/>
                    <a:pt x="864128" y="253162"/>
                  </a:cubicBezTo>
                  <a:close/>
                  <a:moveTo>
                    <a:pt x="1159567" y="184553"/>
                  </a:moveTo>
                  <a:lnTo>
                    <a:pt x="1156754" y="172222"/>
                  </a:lnTo>
                  <a:cubicBezTo>
                    <a:pt x="1194021" y="163711"/>
                    <a:pt x="1231540" y="155178"/>
                    <a:pt x="1269265" y="146599"/>
                  </a:cubicBezTo>
                  <a:lnTo>
                    <a:pt x="1304656" y="138546"/>
                  </a:lnTo>
                  <a:lnTo>
                    <a:pt x="1307470" y="150877"/>
                  </a:lnTo>
                  <a:lnTo>
                    <a:pt x="1272079" y="158930"/>
                  </a:lnTo>
                  <a:cubicBezTo>
                    <a:pt x="1234354" y="167509"/>
                    <a:pt x="1196858" y="176042"/>
                    <a:pt x="1159567" y="184553"/>
                  </a:cubicBezTo>
                  <a:close/>
                  <a:moveTo>
                    <a:pt x="1455373" y="117133"/>
                  </a:moveTo>
                  <a:lnTo>
                    <a:pt x="1452559" y="104802"/>
                  </a:lnTo>
                  <a:cubicBezTo>
                    <a:pt x="1506893" y="92356"/>
                    <a:pt x="1555233" y="81169"/>
                    <a:pt x="1600325" y="70646"/>
                  </a:cubicBezTo>
                  <a:lnTo>
                    <a:pt x="1603184" y="82954"/>
                  </a:lnTo>
                  <a:cubicBezTo>
                    <a:pt x="1558070" y="93500"/>
                    <a:pt x="1509707" y="104687"/>
                    <a:pt x="1455373" y="117133"/>
                  </a:cubicBezTo>
                  <a:close/>
                  <a:moveTo>
                    <a:pt x="1750835" y="48111"/>
                  </a:moveTo>
                  <a:lnTo>
                    <a:pt x="1747884" y="35826"/>
                  </a:lnTo>
                  <a:cubicBezTo>
                    <a:pt x="1798672" y="23678"/>
                    <a:pt x="1848225" y="11622"/>
                    <a:pt x="1895147" y="0"/>
                  </a:cubicBezTo>
                  <a:lnTo>
                    <a:pt x="1898189" y="12262"/>
                  </a:lnTo>
                  <a:cubicBezTo>
                    <a:pt x="1851245" y="23884"/>
                    <a:pt x="1801669" y="35940"/>
                    <a:pt x="1750835" y="48111"/>
                  </a:cubicBezTo>
                  <a:close/>
                </a:path>
              </a:pathLst>
            </a:custGeom>
            <a:solidFill>
              <a:srgbClr val="FFFFFF"/>
            </a:solidFill>
            <a:ln w="2286"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A2B81EB-EEE9-4D40-8E40-2DAB8238A926}"/>
                </a:ext>
              </a:extLst>
            </p:cNvPr>
            <p:cNvSpPr/>
            <p:nvPr/>
          </p:nvSpPr>
          <p:spPr>
            <a:xfrm>
              <a:off x="3286739" y="2985808"/>
              <a:ext cx="4375384" cy="267483"/>
            </a:xfrm>
            <a:custGeom>
              <a:avLst/>
              <a:gdLst>
                <a:gd name="connsiteX0" fmla="*/ 4135674 w 4375384"/>
                <a:gd name="connsiteY0" fmla="*/ 267483 h 267483"/>
                <a:gd name="connsiteX1" fmla="*/ 4132952 w 4375384"/>
                <a:gd name="connsiteY1" fmla="*/ 256800 h 267483"/>
                <a:gd name="connsiteX2" fmla="*/ 4217530 w 4375384"/>
                <a:gd name="connsiteY2" fmla="*/ 233259 h 267483"/>
                <a:gd name="connsiteX3" fmla="*/ 4220778 w 4375384"/>
                <a:gd name="connsiteY3" fmla="*/ 243782 h 267483"/>
                <a:gd name="connsiteX4" fmla="*/ 4135674 w 4375384"/>
                <a:gd name="connsiteY4" fmla="*/ 267483 h 267483"/>
                <a:gd name="connsiteX5" fmla="*/ 4304190 w 4375384"/>
                <a:gd name="connsiteY5" fmla="*/ 213698 h 267483"/>
                <a:gd name="connsiteX6" fmla="*/ 4299774 w 4375384"/>
                <a:gd name="connsiteY6" fmla="*/ 203609 h 267483"/>
                <a:gd name="connsiteX7" fmla="*/ 4364678 w 4375384"/>
                <a:gd name="connsiteY7" fmla="*/ 155361 h 267483"/>
                <a:gd name="connsiteX8" fmla="*/ 4375384 w 4375384"/>
                <a:gd name="connsiteY8" fmla="*/ 157900 h 267483"/>
                <a:gd name="connsiteX9" fmla="*/ 4304190 w 4375384"/>
                <a:gd name="connsiteY9" fmla="*/ 213698 h 267483"/>
                <a:gd name="connsiteX10" fmla="*/ 4307027 w 4375384"/>
                <a:gd name="connsiteY10" fmla="*/ 108874 h 267483"/>
                <a:gd name="connsiteX11" fmla="*/ 4222746 w 4375384"/>
                <a:gd name="connsiteY11" fmla="*/ 86134 h 267483"/>
                <a:gd name="connsiteX12" fmla="*/ 4225034 w 4375384"/>
                <a:gd name="connsiteY12" fmla="*/ 75358 h 267483"/>
                <a:gd name="connsiteX13" fmla="*/ 4310756 w 4375384"/>
                <a:gd name="connsiteY13" fmla="*/ 98510 h 267483"/>
                <a:gd name="connsiteX14" fmla="*/ 4307027 w 4375384"/>
                <a:gd name="connsiteY14" fmla="*/ 108874 h 267483"/>
                <a:gd name="connsiteX15" fmla="*/ 4136338 w 4375384"/>
                <a:gd name="connsiteY15" fmla="*/ 70623 h 267483"/>
                <a:gd name="connsiteX16" fmla="*/ 4049220 w 4375384"/>
                <a:gd name="connsiteY16" fmla="*/ 58749 h 267483"/>
                <a:gd name="connsiteX17" fmla="*/ 4050547 w 4375384"/>
                <a:gd name="connsiteY17" fmla="*/ 47814 h 267483"/>
                <a:gd name="connsiteX18" fmla="*/ 4138031 w 4375384"/>
                <a:gd name="connsiteY18" fmla="*/ 59733 h 267483"/>
                <a:gd name="connsiteX19" fmla="*/ 4136338 w 4375384"/>
                <a:gd name="connsiteY19" fmla="*/ 70623 h 267483"/>
                <a:gd name="connsiteX20" fmla="*/ 3961737 w 4375384"/>
                <a:gd name="connsiteY20" fmla="*/ 49209 h 267483"/>
                <a:gd name="connsiteX21" fmla="*/ 3874070 w 4375384"/>
                <a:gd name="connsiteY21" fmla="*/ 41317 h 267483"/>
                <a:gd name="connsiteX22" fmla="*/ 3874963 w 4375384"/>
                <a:gd name="connsiteY22" fmla="*/ 30336 h 267483"/>
                <a:gd name="connsiteX23" fmla="*/ 3962812 w 4375384"/>
                <a:gd name="connsiteY23" fmla="*/ 38251 h 267483"/>
                <a:gd name="connsiteX24" fmla="*/ 3961737 w 4375384"/>
                <a:gd name="connsiteY24" fmla="*/ 49209 h 267483"/>
                <a:gd name="connsiteX25" fmla="*/ 3786267 w 4375384"/>
                <a:gd name="connsiteY25" fmla="*/ 34682 h 267483"/>
                <a:gd name="connsiteX26" fmla="*/ 3698394 w 4375384"/>
                <a:gd name="connsiteY26" fmla="*/ 29054 h 267483"/>
                <a:gd name="connsiteX27" fmla="*/ 3699035 w 4375384"/>
                <a:gd name="connsiteY27" fmla="*/ 18050 h 267483"/>
                <a:gd name="connsiteX28" fmla="*/ 3787021 w 4375384"/>
                <a:gd name="connsiteY28" fmla="*/ 23678 h 267483"/>
                <a:gd name="connsiteX29" fmla="*/ 3786267 w 4375384"/>
                <a:gd name="connsiteY29" fmla="*/ 34682 h 267483"/>
                <a:gd name="connsiteX30" fmla="*/ 0 w 4375384"/>
                <a:gd name="connsiteY30" fmla="*/ 24273 h 267483"/>
                <a:gd name="connsiteX31" fmla="*/ 0 w 4375384"/>
                <a:gd name="connsiteY31" fmla="*/ 13269 h 267483"/>
                <a:gd name="connsiteX32" fmla="*/ 88078 w 4375384"/>
                <a:gd name="connsiteY32" fmla="*/ 13177 h 267483"/>
                <a:gd name="connsiteX33" fmla="*/ 88101 w 4375384"/>
                <a:gd name="connsiteY33" fmla="*/ 24181 h 267483"/>
                <a:gd name="connsiteX34" fmla="*/ 0 w 4375384"/>
                <a:gd name="connsiteY34" fmla="*/ 24273 h 267483"/>
                <a:gd name="connsiteX35" fmla="*/ 3610453 w 4375384"/>
                <a:gd name="connsiteY35" fmla="*/ 24250 h 267483"/>
                <a:gd name="connsiteX36" fmla="*/ 3522466 w 4375384"/>
                <a:gd name="connsiteY36" fmla="*/ 20178 h 267483"/>
                <a:gd name="connsiteX37" fmla="*/ 3522924 w 4375384"/>
                <a:gd name="connsiteY37" fmla="*/ 9174 h 267483"/>
                <a:gd name="connsiteX38" fmla="*/ 3610979 w 4375384"/>
                <a:gd name="connsiteY38" fmla="*/ 13246 h 267483"/>
                <a:gd name="connsiteX39" fmla="*/ 3610453 w 4375384"/>
                <a:gd name="connsiteY39" fmla="*/ 24250 h 267483"/>
                <a:gd name="connsiteX40" fmla="*/ 176157 w 4375384"/>
                <a:gd name="connsiteY40" fmla="*/ 24067 h 267483"/>
                <a:gd name="connsiteX41" fmla="*/ 176157 w 4375384"/>
                <a:gd name="connsiteY41" fmla="*/ 13063 h 267483"/>
                <a:gd name="connsiteX42" fmla="*/ 264235 w 4375384"/>
                <a:gd name="connsiteY42" fmla="*/ 12926 h 267483"/>
                <a:gd name="connsiteX43" fmla="*/ 264258 w 4375384"/>
                <a:gd name="connsiteY43" fmla="*/ 23930 h 267483"/>
                <a:gd name="connsiteX44" fmla="*/ 176157 w 4375384"/>
                <a:gd name="connsiteY44" fmla="*/ 24067 h 267483"/>
                <a:gd name="connsiteX45" fmla="*/ 352290 w 4375384"/>
                <a:gd name="connsiteY45" fmla="*/ 23793 h 267483"/>
                <a:gd name="connsiteX46" fmla="*/ 352267 w 4375384"/>
                <a:gd name="connsiteY46" fmla="*/ 12789 h 267483"/>
                <a:gd name="connsiteX47" fmla="*/ 440345 w 4375384"/>
                <a:gd name="connsiteY47" fmla="*/ 12605 h 267483"/>
                <a:gd name="connsiteX48" fmla="*/ 440368 w 4375384"/>
                <a:gd name="connsiteY48" fmla="*/ 23610 h 267483"/>
                <a:gd name="connsiteX49" fmla="*/ 352290 w 4375384"/>
                <a:gd name="connsiteY49" fmla="*/ 23793 h 267483"/>
                <a:gd name="connsiteX50" fmla="*/ 528447 w 4375384"/>
                <a:gd name="connsiteY50" fmla="*/ 23427 h 267483"/>
                <a:gd name="connsiteX51" fmla="*/ 528424 w 4375384"/>
                <a:gd name="connsiteY51" fmla="*/ 12422 h 267483"/>
                <a:gd name="connsiteX52" fmla="*/ 616502 w 4375384"/>
                <a:gd name="connsiteY52" fmla="*/ 12217 h 267483"/>
                <a:gd name="connsiteX53" fmla="*/ 616525 w 4375384"/>
                <a:gd name="connsiteY53" fmla="*/ 23221 h 267483"/>
                <a:gd name="connsiteX54" fmla="*/ 528447 w 4375384"/>
                <a:gd name="connsiteY54" fmla="*/ 23427 h 267483"/>
                <a:gd name="connsiteX55" fmla="*/ 704374 w 4375384"/>
                <a:gd name="connsiteY55" fmla="*/ 22969 h 267483"/>
                <a:gd name="connsiteX56" fmla="*/ 704351 w 4375384"/>
                <a:gd name="connsiteY56" fmla="*/ 11965 h 267483"/>
                <a:gd name="connsiteX57" fmla="*/ 792247 w 4375384"/>
                <a:gd name="connsiteY57" fmla="*/ 11713 h 267483"/>
                <a:gd name="connsiteX58" fmla="*/ 792270 w 4375384"/>
                <a:gd name="connsiteY58" fmla="*/ 22717 h 267483"/>
                <a:gd name="connsiteX59" fmla="*/ 704374 w 4375384"/>
                <a:gd name="connsiteY59" fmla="*/ 22969 h 267483"/>
                <a:gd name="connsiteX60" fmla="*/ 880188 w 4375384"/>
                <a:gd name="connsiteY60" fmla="*/ 22420 h 267483"/>
                <a:gd name="connsiteX61" fmla="*/ 880142 w 4375384"/>
                <a:gd name="connsiteY61" fmla="*/ 11416 h 267483"/>
                <a:gd name="connsiteX62" fmla="*/ 968129 w 4375384"/>
                <a:gd name="connsiteY62" fmla="*/ 11118 h 267483"/>
                <a:gd name="connsiteX63" fmla="*/ 968174 w 4375384"/>
                <a:gd name="connsiteY63" fmla="*/ 22123 h 267483"/>
                <a:gd name="connsiteX64" fmla="*/ 880188 w 4375384"/>
                <a:gd name="connsiteY64" fmla="*/ 22420 h 267483"/>
                <a:gd name="connsiteX65" fmla="*/ 1056207 w 4375384"/>
                <a:gd name="connsiteY65" fmla="*/ 21825 h 267483"/>
                <a:gd name="connsiteX66" fmla="*/ 1056161 w 4375384"/>
                <a:gd name="connsiteY66" fmla="*/ 10821 h 267483"/>
                <a:gd name="connsiteX67" fmla="*/ 1144217 w 4375384"/>
                <a:gd name="connsiteY67" fmla="*/ 10478 h 267483"/>
                <a:gd name="connsiteX68" fmla="*/ 1144262 w 4375384"/>
                <a:gd name="connsiteY68" fmla="*/ 21482 h 267483"/>
                <a:gd name="connsiteX69" fmla="*/ 1056207 w 4375384"/>
                <a:gd name="connsiteY69" fmla="*/ 21825 h 267483"/>
                <a:gd name="connsiteX70" fmla="*/ 1232363 w 4375384"/>
                <a:gd name="connsiteY70" fmla="*/ 21139 h 267483"/>
                <a:gd name="connsiteX71" fmla="*/ 1232318 w 4375384"/>
                <a:gd name="connsiteY71" fmla="*/ 10135 h 267483"/>
                <a:gd name="connsiteX72" fmla="*/ 1320465 w 4375384"/>
                <a:gd name="connsiteY72" fmla="*/ 9769 h 267483"/>
                <a:gd name="connsiteX73" fmla="*/ 1320510 w 4375384"/>
                <a:gd name="connsiteY73" fmla="*/ 20773 h 267483"/>
                <a:gd name="connsiteX74" fmla="*/ 1232363 w 4375384"/>
                <a:gd name="connsiteY74" fmla="*/ 21139 h 267483"/>
                <a:gd name="connsiteX75" fmla="*/ 1408703 w 4375384"/>
                <a:gd name="connsiteY75" fmla="*/ 20407 h 267483"/>
                <a:gd name="connsiteX76" fmla="*/ 1408657 w 4375384"/>
                <a:gd name="connsiteY76" fmla="*/ 9403 h 267483"/>
                <a:gd name="connsiteX77" fmla="*/ 1496896 w 4375384"/>
                <a:gd name="connsiteY77" fmla="*/ 9014 h 267483"/>
                <a:gd name="connsiteX78" fmla="*/ 1496941 w 4375384"/>
                <a:gd name="connsiteY78" fmla="*/ 20018 h 267483"/>
                <a:gd name="connsiteX79" fmla="*/ 1408703 w 4375384"/>
                <a:gd name="connsiteY79" fmla="*/ 20407 h 267483"/>
                <a:gd name="connsiteX80" fmla="*/ 1585225 w 4375384"/>
                <a:gd name="connsiteY80" fmla="*/ 19606 h 267483"/>
                <a:gd name="connsiteX81" fmla="*/ 1585180 w 4375384"/>
                <a:gd name="connsiteY81" fmla="*/ 8602 h 267483"/>
                <a:gd name="connsiteX82" fmla="*/ 1673235 w 4375384"/>
                <a:gd name="connsiteY82" fmla="*/ 8190 h 267483"/>
                <a:gd name="connsiteX83" fmla="*/ 1673281 w 4375384"/>
                <a:gd name="connsiteY83" fmla="*/ 19194 h 267483"/>
                <a:gd name="connsiteX84" fmla="*/ 1585225 w 4375384"/>
                <a:gd name="connsiteY84" fmla="*/ 19606 h 267483"/>
                <a:gd name="connsiteX85" fmla="*/ 1761359 w 4375384"/>
                <a:gd name="connsiteY85" fmla="*/ 18760 h 267483"/>
                <a:gd name="connsiteX86" fmla="*/ 1761313 w 4375384"/>
                <a:gd name="connsiteY86" fmla="*/ 7755 h 267483"/>
                <a:gd name="connsiteX87" fmla="*/ 1849369 w 4375384"/>
                <a:gd name="connsiteY87" fmla="*/ 7321 h 267483"/>
                <a:gd name="connsiteX88" fmla="*/ 1849415 w 4375384"/>
                <a:gd name="connsiteY88" fmla="*/ 18325 h 267483"/>
                <a:gd name="connsiteX89" fmla="*/ 1761359 w 4375384"/>
                <a:gd name="connsiteY89" fmla="*/ 18760 h 267483"/>
                <a:gd name="connsiteX90" fmla="*/ 1937493 w 4375384"/>
                <a:gd name="connsiteY90" fmla="*/ 17890 h 267483"/>
                <a:gd name="connsiteX91" fmla="*/ 1937447 w 4375384"/>
                <a:gd name="connsiteY91" fmla="*/ 6886 h 267483"/>
                <a:gd name="connsiteX92" fmla="*/ 2025525 w 4375384"/>
                <a:gd name="connsiteY92" fmla="*/ 6429 h 267483"/>
                <a:gd name="connsiteX93" fmla="*/ 2025571 w 4375384"/>
                <a:gd name="connsiteY93" fmla="*/ 17433 h 267483"/>
                <a:gd name="connsiteX94" fmla="*/ 1937493 w 4375384"/>
                <a:gd name="connsiteY94" fmla="*/ 17890 h 267483"/>
                <a:gd name="connsiteX95" fmla="*/ 2113626 w 4375384"/>
                <a:gd name="connsiteY95" fmla="*/ 16998 h 267483"/>
                <a:gd name="connsiteX96" fmla="*/ 2113581 w 4375384"/>
                <a:gd name="connsiteY96" fmla="*/ 5994 h 267483"/>
                <a:gd name="connsiteX97" fmla="*/ 2201659 w 4375384"/>
                <a:gd name="connsiteY97" fmla="*/ 5536 h 267483"/>
                <a:gd name="connsiteX98" fmla="*/ 2201728 w 4375384"/>
                <a:gd name="connsiteY98" fmla="*/ 16540 h 267483"/>
                <a:gd name="connsiteX99" fmla="*/ 2113626 w 4375384"/>
                <a:gd name="connsiteY99" fmla="*/ 16998 h 267483"/>
                <a:gd name="connsiteX100" fmla="*/ 3434480 w 4375384"/>
                <a:gd name="connsiteY100" fmla="*/ 16746 h 267483"/>
                <a:gd name="connsiteX101" fmla="*/ 3346447 w 4375384"/>
                <a:gd name="connsiteY101" fmla="*/ 13841 h 267483"/>
                <a:gd name="connsiteX102" fmla="*/ 3346768 w 4375384"/>
                <a:gd name="connsiteY102" fmla="*/ 2837 h 267483"/>
                <a:gd name="connsiteX103" fmla="*/ 3434869 w 4375384"/>
                <a:gd name="connsiteY103" fmla="*/ 5742 h 267483"/>
                <a:gd name="connsiteX104" fmla="*/ 3434480 w 4375384"/>
                <a:gd name="connsiteY104" fmla="*/ 16746 h 267483"/>
                <a:gd name="connsiteX105" fmla="*/ 2289783 w 4375384"/>
                <a:gd name="connsiteY105" fmla="*/ 16060 h 267483"/>
                <a:gd name="connsiteX106" fmla="*/ 2289714 w 4375384"/>
                <a:gd name="connsiteY106" fmla="*/ 5056 h 267483"/>
                <a:gd name="connsiteX107" fmla="*/ 2377792 w 4375384"/>
                <a:gd name="connsiteY107" fmla="*/ 4598 h 267483"/>
                <a:gd name="connsiteX108" fmla="*/ 2377861 w 4375384"/>
                <a:gd name="connsiteY108" fmla="*/ 15602 h 267483"/>
                <a:gd name="connsiteX109" fmla="*/ 2289783 w 4375384"/>
                <a:gd name="connsiteY109" fmla="*/ 16060 h 267483"/>
                <a:gd name="connsiteX110" fmla="*/ 2465916 w 4375384"/>
                <a:gd name="connsiteY110" fmla="*/ 15122 h 267483"/>
                <a:gd name="connsiteX111" fmla="*/ 2465848 w 4375384"/>
                <a:gd name="connsiteY111" fmla="*/ 4118 h 267483"/>
                <a:gd name="connsiteX112" fmla="*/ 2553926 w 4375384"/>
                <a:gd name="connsiteY112" fmla="*/ 3638 h 267483"/>
                <a:gd name="connsiteX113" fmla="*/ 2553995 w 4375384"/>
                <a:gd name="connsiteY113" fmla="*/ 14642 h 267483"/>
                <a:gd name="connsiteX114" fmla="*/ 2465916 w 4375384"/>
                <a:gd name="connsiteY114" fmla="*/ 15122 h 267483"/>
                <a:gd name="connsiteX115" fmla="*/ 2642050 w 4375384"/>
                <a:gd name="connsiteY115" fmla="*/ 14184 h 267483"/>
                <a:gd name="connsiteX116" fmla="*/ 2641981 w 4375384"/>
                <a:gd name="connsiteY116" fmla="*/ 3180 h 267483"/>
                <a:gd name="connsiteX117" fmla="*/ 2730060 w 4375384"/>
                <a:gd name="connsiteY117" fmla="*/ 2700 h 267483"/>
                <a:gd name="connsiteX118" fmla="*/ 2730128 w 4375384"/>
                <a:gd name="connsiteY118" fmla="*/ 13704 h 267483"/>
                <a:gd name="connsiteX119" fmla="*/ 2642050 w 4375384"/>
                <a:gd name="connsiteY119" fmla="*/ 14184 h 267483"/>
                <a:gd name="connsiteX120" fmla="*/ 2818184 w 4375384"/>
                <a:gd name="connsiteY120" fmla="*/ 13246 h 267483"/>
                <a:gd name="connsiteX121" fmla="*/ 2818115 w 4375384"/>
                <a:gd name="connsiteY121" fmla="*/ 2242 h 267483"/>
                <a:gd name="connsiteX122" fmla="*/ 2906193 w 4375384"/>
                <a:gd name="connsiteY122" fmla="*/ 1762 h 267483"/>
                <a:gd name="connsiteX123" fmla="*/ 2906262 w 4375384"/>
                <a:gd name="connsiteY123" fmla="*/ 12766 h 267483"/>
                <a:gd name="connsiteX124" fmla="*/ 2818184 w 4375384"/>
                <a:gd name="connsiteY124" fmla="*/ 13246 h 267483"/>
                <a:gd name="connsiteX125" fmla="*/ 2994340 w 4375384"/>
                <a:gd name="connsiteY125" fmla="*/ 12308 h 267483"/>
                <a:gd name="connsiteX126" fmla="*/ 2994271 w 4375384"/>
                <a:gd name="connsiteY126" fmla="*/ 1304 h 267483"/>
                <a:gd name="connsiteX127" fmla="*/ 3082350 w 4375384"/>
                <a:gd name="connsiteY127" fmla="*/ 846 h 267483"/>
                <a:gd name="connsiteX128" fmla="*/ 3082418 w 4375384"/>
                <a:gd name="connsiteY128" fmla="*/ 11851 h 267483"/>
                <a:gd name="connsiteX129" fmla="*/ 2994340 w 4375384"/>
                <a:gd name="connsiteY129" fmla="*/ 12308 h 267483"/>
                <a:gd name="connsiteX130" fmla="*/ 3258392 w 4375384"/>
                <a:gd name="connsiteY130" fmla="*/ 11439 h 267483"/>
                <a:gd name="connsiteX131" fmla="*/ 3240685 w 4375384"/>
                <a:gd name="connsiteY131" fmla="*/ 11004 h 267483"/>
                <a:gd name="connsiteX132" fmla="*/ 3170474 w 4375384"/>
                <a:gd name="connsiteY132" fmla="*/ 11370 h 267483"/>
                <a:gd name="connsiteX133" fmla="*/ 3170405 w 4375384"/>
                <a:gd name="connsiteY133" fmla="*/ 366 h 267483"/>
                <a:gd name="connsiteX134" fmla="*/ 3240799 w 4375384"/>
                <a:gd name="connsiteY134" fmla="*/ 0 h 267483"/>
                <a:gd name="connsiteX135" fmla="*/ 3258667 w 4375384"/>
                <a:gd name="connsiteY135" fmla="*/ 435 h 267483"/>
                <a:gd name="connsiteX136" fmla="*/ 3258392 w 4375384"/>
                <a:gd name="connsiteY136" fmla="*/ 11439 h 26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75384" h="267483">
                  <a:moveTo>
                    <a:pt x="4135674" y="267483"/>
                  </a:moveTo>
                  <a:lnTo>
                    <a:pt x="4132952" y="256800"/>
                  </a:lnTo>
                  <a:cubicBezTo>
                    <a:pt x="4164088" y="248884"/>
                    <a:pt x="4192547" y="240945"/>
                    <a:pt x="4217530" y="233259"/>
                  </a:cubicBezTo>
                  <a:lnTo>
                    <a:pt x="4220778" y="243782"/>
                  </a:lnTo>
                  <a:cubicBezTo>
                    <a:pt x="4195613" y="251561"/>
                    <a:pt x="4166971" y="259522"/>
                    <a:pt x="4135674" y="267483"/>
                  </a:cubicBezTo>
                  <a:close/>
                  <a:moveTo>
                    <a:pt x="4304190" y="213698"/>
                  </a:moveTo>
                  <a:lnTo>
                    <a:pt x="4299774" y="203609"/>
                  </a:lnTo>
                  <a:cubicBezTo>
                    <a:pt x="4349075" y="181990"/>
                    <a:pt x="4362276" y="165450"/>
                    <a:pt x="4364678" y="155361"/>
                  </a:cubicBezTo>
                  <a:lnTo>
                    <a:pt x="4375384" y="157900"/>
                  </a:lnTo>
                  <a:cubicBezTo>
                    <a:pt x="4370992" y="176362"/>
                    <a:pt x="4347703" y="194619"/>
                    <a:pt x="4304190" y="213698"/>
                  </a:cubicBezTo>
                  <a:close/>
                  <a:moveTo>
                    <a:pt x="4307027" y="108874"/>
                  </a:moveTo>
                  <a:cubicBezTo>
                    <a:pt x="4284996" y="100958"/>
                    <a:pt x="4256650" y="93294"/>
                    <a:pt x="4222746" y="86134"/>
                  </a:cubicBezTo>
                  <a:lnTo>
                    <a:pt x="4225034" y="75358"/>
                  </a:lnTo>
                  <a:cubicBezTo>
                    <a:pt x="4259418" y="82633"/>
                    <a:pt x="4288244" y="90412"/>
                    <a:pt x="4310756" y="98510"/>
                  </a:cubicBezTo>
                  <a:lnTo>
                    <a:pt x="4307027" y="108874"/>
                  </a:lnTo>
                  <a:close/>
                  <a:moveTo>
                    <a:pt x="4136338" y="70623"/>
                  </a:moveTo>
                  <a:cubicBezTo>
                    <a:pt x="4109640" y="66505"/>
                    <a:pt x="4080334" y="62524"/>
                    <a:pt x="4049220" y="58749"/>
                  </a:cubicBezTo>
                  <a:lnTo>
                    <a:pt x="4050547" y="47814"/>
                  </a:lnTo>
                  <a:cubicBezTo>
                    <a:pt x="4081798" y="51589"/>
                    <a:pt x="4111218" y="55592"/>
                    <a:pt x="4138031" y="59733"/>
                  </a:cubicBezTo>
                  <a:lnTo>
                    <a:pt x="4136338" y="70623"/>
                  </a:lnTo>
                  <a:close/>
                  <a:moveTo>
                    <a:pt x="3961737" y="49209"/>
                  </a:moveTo>
                  <a:cubicBezTo>
                    <a:pt x="3933941" y="46464"/>
                    <a:pt x="3904429" y="43810"/>
                    <a:pt x="3874070" y="41317"/>
                  </a:cubicBezTo>
                  <a:lnTo>
                    <a:pt x="3874963" y="30336"/>
                  </a:lnTo>
                  <a:cubicBezTo>
                    <a:pt x="3905389" y="32829"/>
                    <a:pt x="3934947" y="35506"/>
                    <a:pt x="3962812" y="38251"/>
                  </a:cubicBezTo>
                  <a:lnTo>
                    <a:pt x="3961737" y="49209"/>
                  </a:lnTo>
                  <a:close/>
                  <a:moveTo>
                    <a:pt x="3786267" y="34682"/>
                  </a:moveTo>
                  <a:cubicBezTo>
                    <a:pt x="3757990" y="32715"/>
                    <a:pt x="3728432" y="30816"/>
                    <a:pt x="3698394" y="29054"/>
                  </a:cubicBezTo>
                  <a:lnTo>
                    <a:pt x="3699035" y="18050"/>
                  </a:lnTo>
                  <a:cubicBezTo>
                    <a:pt x="3729119" y="19812"/>
                    <a:pt x="3758722" y="21711"/>
                    <a:pt x="3787021" y="23678"/>
                  </a:cubicBezTo>
                  <a:lnTo>
                    <a:pt x="3786267" y="34682"/>
                  </a:lnTo>
                  <a:close/>
                  <a:moveTo>
                    <a:pt x="0" y="24273"/>
                  </a:moveTo>
                  <a:lnTo>
                    <a:pt x="0" y="13269"/>
                  </a:lnTo>
                  <a:cubicBezTo>
                    <a:pt x="29489" y="13246"/>
                    <a:pt x="58841" y="13223"/>
                    <a:pt x="88078" y="13177"/>
                  </a:cubicBezTo>
                  <a:lnTo>
                    <a:pt x="88101" y="24181"/>
                  </a:lnTo>
                  <a:cubicBezTo>
                    <a:pt x="58841" y="24204"/>
                    <a:pt x="29489" y="24250"/>
                    <a:pt x="0" y="24273"/>
                  </a:cubicBezTo>
                  <a:close/>
                  <a:moveTo>
                    <a:pt x="3610453" y="24250"/>
                  </a:moveTo>
                  <a:cubicBezTo>
                    <a:pt x="3581879" y="22809"/>
                    <a:pt x="3552299" y="21459"/>
                    <a:pt x="3522466" y="20178"/>
                  </a:cubicBezTo>
                  <a:lnTo>
                    <a:pt x="3522924" y="9174"/>
                  </a:lnTo>
                  <a:cubicBezTo>
                    <a:pt x="3552756" y="10455"/>
                    <a:pt x="3582406" y="11805"/>
                    <a:pt x="3610979" y="13246"/>
                  </a:cubicBezTo>
                  <a:lnTo>
                    <a:pt x="3610453" y="24250"/>
                  </a:lnTo>
                  <a:close/>
                  <a:moveTo>
                    <a:pt x="176157" y="24067"/>
                  </a:moveTo>
                  <a:lnTo>
                    <a:pt x="176157" y="13063"/>
                  </a:lnTo>
                  <a:lnTo>
                    <a:pt x="264235" y="12926"/>
                  </a:lnTo>
                  <a:lnTo>
                    <a:pt x="264258" y="23930"/>
                  </a:lnTo>
                  <a:lnTo>
                    <a:pt x="176157" y="24067"/>
                  </a:lnTo>
                  <a:close/>
                  <a:moveTo>
                    <a:pt x="352290" y="23793"/>
                  </a:moveTo>
                  <a:lnTo>
                    <a:pt x="352267" y="12789"/>
                  </a:lnTo>
                  <a:lnTo>
                    <a:pt x="440345" y="12605"/>
                  </a:lnTo>
                  <a:lnTo>
                    <a:pt x="440368" y="23610"/>
                  </a:lnTo>
                  <a:lnTo>
                    <a:pt x="352290" y="23793"/>
                  </a:lnTo>
                  <a:close/>
                  <a:moveTo>
                    <a:pt x="528447" y="23427"/>
                  </a:moveTo>
                  <a:lnTo>
                    <a:pt x="528424" y="12422"/>
                  </a:lnTo>
                  <a:cubicBezTo>
                    <a:pt x="557844" y="12354"/>
                    <a:pt x="587196" y="12285"/>
                    <a:pt x="616502" y="12217"/>
                  </a:cubicBezTo>
                  <a:lnTo>
                    <a:pt x="616525" y="23221"/>
                  </a:lnTo>
                  <a:cubicBezTo>
                    <a:pt x="587219" y="23266"/>
                    <a:pt x="557867" y="23358"/>
                    <a:pt x="528447" y="23427"/>
                  </a:cubicBezTo>
                  <a:close/>
                  <a:moveTo>
                    <a:pt x="704374" y="22969"/>
                  </a:moveTo>
                  <a:lnTo>
                    <a:pt x="704351" y="11965"/>
                  </a:lnTo>
                  <a:lnTo>
                    <a:pt x="792247" y="11713"/>
                  </a:lnTo>
                  <a:lnTo>
                    <a:pt x="792270" y="22717"/>
                  </a:lnTo>
                  <a:lnTo>
                    <a:pt x="704374" y="22969"/>
                  </a:lnTo>
                  <a:close/>
                  <a:moveTo>
                    <a:pt x="880188" y="22420"/>
                  </a:moveTo>
                  <a:lnTo>
                    <a:pt x="880142" y="11416"/>
                  </a:lnTo>
                  <a:lnTo>
                    <a:pt x="968129" y="11118"/>
                  </a:lnTo>
                  <a:lnTo>
                    <a:pt x="968174" y="22123"/>
                  </a:lnTo>
                  <a:lnTo>
                    <a:pt x="880188" y="22420"/>
                  </a:lnTo>
                  <a:close/>
                  <a:moveTo>
                    <a:pt x="1056207" y="21825"/>
                  </a:moveTo>
                  <a:lnTo>
                    <a:pt x="1056161" y="10821"/>
                  </a:lnTo>
                  <a:lnTo>
                    <a:pt x="1144217" y="10478"/>
                  </a:lnTo>
                  <a:lnTo>
                    <a:pt x="1144262" y="21482"/>
                  </a:lnTo>
                  <a:lnTo>
                    <a:pt x="1056207" y="21825"/>
                  </a:lnTo>
                  <a:close/>
                  <a:moveTo>
                    <a:pt x="1232363" y="21139"/>
                  </a:moveTo>
                  <a:lnTo>
                    <a:pt x="1232318" y="10135"/>
                  </a:lnTo>
                  <a:lnTo>
                    <a:pt x="1320465" y="9769"/>
                  </a:lnTo>
                  <a:lnTo>
                    <a:pt x="1320510" y="20773"/>
                  </a:lnTo>
                  <a:lnTo>
                    <a:pt x="1232363" y="21139"/>
                  </a:lnTo>
                  <a:close/>
                  <a:moveTo>
                    <a:pt x="1408703" y="20407"/>
                  </a:moveTo>
                  <a:lnTo>
                    <a:pt x="1408657" y="9403"/>
                  </a:lnTo>
                  <a:lnTo>
                    <a:pt x="1496896" y="9014"/>
                  </a:lnTo>
                  <a:lnTo>
                    <a:pt x="1496941" y="20018"/>
                  </a:lnTo>
                  <a:lnTo>
                    <a:pt x="1408703" y="20407"/>
                  </a:lnTo>
                  <a:close/>
                  <a:moveTo>
                    <a:pt x="1585225" y="19606"/>
                  </a:moveTo>
                  <a:lnTo>
                    <a:pt x="1585180" y="8602"/>
                  </a:lnTo>
                  <a:lnTo>
                    <a:pt x="1673235" y="8190"/>
                  </a:lnTo>
                  <a:lnTo>
                    <a:pt x="1673281" y="19194"/>
                  </a:lnTo>
                  <a:lnTo>
                    <a:pt x="1585225" y="19606"/>
                  </a:lnTo>
                  <a:close/>
                  <a:moveTo>
                    <a:pt x="1761359" y="18760"/>
                  </a:moveTo>
                  <a:lnTo>
                    <a:pt x="1761313" y="7755"/>
                  </a:lnTo>
                  <a:lnTo>
                    <a:pt x="1849369" y="7321"/>
                  </a:lnTo>
                  <a:lnTo>
                    <a:pt x="1849415" y="18325"/>
                  </a:lnTo>
                  <a:lnTo>
                    <a:pt x="1761359" y="18760"/>
                  </a:lnTo>
                  <a:close/>
                  <a:moveTo>
                    <a:pt x="1937493" y="17890"/>
                  </a:moveTo>
                  <a:lnTo>
                    <a:pt x="1937447" y="6886"/>
                  </a:lnTo>
                  <a:lnTo>
                    <a:pt x="2025525" y="6429"/>
                  </a:lnTo>
                  <a:lnTo>
                    <a:pt x="2025571" y="17433"/>
                  </a:lnTo>
                  <a:lnTo>
                    <a:pt x="1937493" y="17890"/>
                  </a:lnTo>
                  <a:close/>
                  <a:moveTo>
                    <a:pt x="2113626" y="16998"/>
                  </a:moveTo>
                  <a:lnTo>
                    <a:pt x="2113581" y="5994"/>
                  </a:lnTo>
                  <a:lnTo>
                    <a:pt x="2201659" y="5536"/>
                  </a:lnTo>
                  <a:lnTo>
                    <a:pt x="2201728" y="16540"/>
                  </a:lnTo>
                  <a:lnTo>
                    <a:pt x="2113626" y="16998"/>
                  </a:lnTo>
                  <a:close/>
                  <a:moveTo>
                    <a:pt x="3434480" y="16746"/>
                  </a:moveTo>
                  <a:cubicBezTo>
                    <a:pt x="3405791" y="15717"/>
                    <a:pt x="3376165" y="14733"/>
                    <a:pt x="3346447" y="13841"/>
                  </a:cubicBezTo>
                  <a:lnTo>
                    <a:pt x="3346768" y="2837"/>
                  </a:lnTo>
                  <a:cubicBezTo>
                    <a:pt x="3376508" y="3729"/>
                    <a:pt x="3406157" y="4713"/>
                    <a:pt x="3434869" y="5742"/>
                  </a:cubicBezTo>
                  <a:lnTo>
                    <a:pt x="3434480" y="16746"/>
                  </a:lnTo>
                  <a:close/>
                  <a:moveTo>
                    <a:pt x="2289783" y="16060"/>
                  </a:moveTo>
                  <a:lnTo>
                    <a:pt x="2289714" y="5056"/>
                  </a:lnTo>
                  <a:lnTo>
                    <a:pt x="2377792" y="4598"/>
                  </a:lnTo>
                  <a:lnTo>
                    <a:pt x="2377861" y="15602"/>
                  </a:lnTo>
                  <a:lnTo>
                    <a:pt x="2289783" y="16060"/>
                  </a:lnTo>
                  <a:close/>
                  <a:moveTo>
                    <a:pt x="2465916" y="15122"/>
                  </a:moveTo>
                  <a:lnTo>
                    <a:pt x="2465848" y="4118"/>
                  </a:lnTo>
                  <a:lnTo>
                    <a:pt x="2553926" y="3638"/>
                  </a:lnTo>
                  <a:lnTo>
                    <a:pt x="2553995" y="14642"/>
                  </a:lnTo>
                  <a:lnTo>
                    <a:pt x="2465916" y="15122"/>
                  </a:lnTo>
                  <a:close/>
                  <a:moveTo>
                    <a:pt x="2642050" y="14184"/>
                  </a:moveTo>
                  <a:lnTo>
                    <a:pt x="2641981" y="3180"/>
                  </a:lnTo>
                  <a:lnTo>
                    <a:pt x="2730060" y="2700"/>
                  </a:lnTo>
                  <a:lnTo>
                    <a:pt x="2730128" y="13704"/>
                  </a:lnTo>
                  <a:lnTo>
                    <a:pt x="2642050" y="14184"/>
                  </a:lnTo>
                  <a:close/>
                  <a:moveTo>
                    <a:pt x="2818184" y="13246"/>
                  </a:moveTo>
                  <a:lnTo>
                    <a:pt x="2818115" y="2242"/>
                  </a:lnTo>
                  <a:lnTo>
                    <a:pt x="2906193" y="1762"/>
                  </a:lnTo>
                  <a:lnTo>
                    <a:pt x="2906262" y="12766"/>
                  </a:lnTo>
                  <a:lnTo>
                    <a:pt x="2818184" y="13246"/>
                  </a:lnTo>
                  <a:close/>
                  <a:moveTo>
                    <a:pt x="2994340" y="12308"/>
                  </a:moveTo>
                  <a:lnTo>
                    <a:pt x="2994271" y="1304"/>
                  </a:lnTo>
                  <a:lnTo>
                    <a:pt x="3082350" y="846"/>
                  </a:lnTo>
                  <a:lnTo>
                    <a:pt x="3082418" y="11851"/>
                  </a:lnTo>
                  <a:lnTo>
                    <a:pt x="2994340" y="12308"/>
                  </a:lnTo>
                  <a:close/>
                  <a:moveTo>
                    <a:pt x="3258392" y="11439"/>
                  </a:moveTo>
                  <a:lnTo>
                    <a:pt x="3240685" y="11004"/>
                  </a:lnTo>
                  <a:lnTo>
                    <a:pt x="3170474" y="11370"/>
                  </a:lnTo>
                  <a:lnTo>
                    <a:pt x="3170405" y="366"/>
                  </a:lnTo>
                  <a:lnTo>
                    <a:pt x="3240799" y="0"/>
                  </a:lnTo>
                  <a:lnTo>
                    <a:pt x="3258667" y="435"/>
                  </a:lnTo>
                  <a:lnTo>
                    <a:pt x="3258392" y="11439"/>
                  </a:lnTo>
                  <a:close/>
                </a:path>
              </a:pathLst>
            </a:custGeom>
            <a:solidFill>
              <a:srgbClr val="FFFFFF"/>
            </a:solidFill>
            <a:ln w="2286"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9392C8F-4225-4B95-9322-FB6C022D460A}"/>
                </a:ext>
              </a:extLst>
            </p:cNvPr>
            <p:cNvSpPr/>
            <p:nvPr/>
          </p:nvSpPr>
          <p:spPr>
            <a:xfrm>
              <a:off x="5688341" y="4096097"/>
              <a:ext cx="4775762" cy="2878991"/>
            </a:xfrm>
            <a:custGeom>
              <a:avLst/>
              <a:gdLst>
                <a:gd name="connsiteX0" fmla="*/ 2796519 w 4775762"/>
                <a:gd name="connsiteY0" fmla="*/ 2878992 h 2878991"/>
                <a:gd name="connsiteX1" fmla="*/ 2789930 w 4775762"/>
                <a:gd name="connsiteY1" fmla="*/ 2865654 h 2878991"/>
                <a:gd name="connsiteX2" fmla="*/ 2949569 w 4775762"/>
                <a:gd name="connsiteY2" fmla="*/ 2785835 h 2878991"/>
                <a:gd name="connsiteX3" fmla="*/ 2956295 w 4775762"/>
                <a:gd name="connsiteY3" fmla="*/ 2799104 h 2878991"/>
                <a:gd name="connsiteX4" fmla="*/ 2796519 w 4775762"/>
                <a:gd name="connsiteY4" fmla="*/ 2878992 h 2878991"/>
                <a:gd name="connsiteX5" fmla="*/ 3115225 w 4775762"/>
                <a:gd name="connsiteY5" fmla="*/ 2717614 h 2878991"/>
                <a:gd name="connsiteX6" fmla="*/ 3108362 w 4775762"/>
                <a:gd name="connsiteY6" fmla="*/ 2704414 h 2878991"/>
                <a:gd name="connsiteX7" fmla="*/ 3266216 w 4775762"/>
                <a:gd name="connsiteY7" fmla="*/ 2621186 h 2878991"/>
                <a:gd name="connsiteX8" fmla="*/ 3273239 w 4775762"/>
                <a:gd name="connsiteY8" fmla="*/ 2634294 h 2878991"/>
                <a:gd name="connsiteX9" fmla="*/ 3115225 w 4775762"/>
                <a:gd name="connsiteY9" fmla="*/ 2717614 h 2878991"/>
                <a:gd name="connsiteX10" fmla="*/ 3430156 w 4775762"/>
                <a:gd name="connsiteY10" fmla="*/ 2548939 h 2878991"/>
                <a:gd name="connsiteX11" fmla="*/ 3422950 w 4775762"/>
                <a:gd name="connsiteY11" fmla="*/ 2535921 h 2878991"/>
                <a:gd name="connsiteX12" fmla="*/ 3578356 w 4775762"/>
                <a:gd name="connsiteY12" fmla="*/ 2448301 h 2878991"/>
                <a:gd name="connsiteX13" fmla="*/ 3585768 w 4775762"/>
                <a:gd name="connsiteY13" fmla="*/ 2461203 h 2878991"/>
                <a:gd name="connsiteX14" fmla="*/ 3430156 w 4775762"/>
                <a:gd name="connsiteY14" fmla="*/ 2548939 h 2878991"/>
                <a:gd name="connsiteX15" fmla="*/ 3739803 w 4775762"/>
                <a:gd name="connsiteY15" fmla="*/ 2370677 h 2878991"/>
                <a:gd name="connsiteX16" fmla="*/ 3732138 w 4775762"/>
                <a:gd name="connsiteY16" fmla="*/ 2357912 h 2878991"/>
                <a:gd name="connsiteX17" fmla="*/ 3883931 w 4775762"/>
                <a:gd name="connsiteY17" fmla="*/ 2264320 h 2878991"/>
                <a:gd name="connsiteX18" fmla="*/ 3891892 w 4775762"/>
                <a:gd name="connsiteY18" fmla="*/ 2276903 h 2878991"/>
                <a:gd name="connsiteX19" fmla="*/ 3739803 w 4775762"/>
                <a:gd name="connsiteY19" fmla="*/ 2370677 h 2878991"/>
                <a:gd name="connsiteX20" fmla="*/ 4041533 w 4775762"/>
                <a:gd name="connsiteY20" fmla="*/ 2179193 h 2878991"/>
                <a:gd name="connsiteX21" fmla="*/ 4033206 w 4775762"/>
                <a:gd name="connsiteY21" fmla="*/ 2166862 h 2878991"/>
                <a:gd name="connsiteX22" fmla="*/ 4179164 w 4775762"/>
                <a:gd name="connsiteY22" fmla="*/ 2064600 h 2878991"/>
                <a:gd name="connsiteX23" fmla="*/ 4187926 w 4775762"/>
                <a:gd name="connsiteY23" fmla="*/ 2076610 h 2878991"/>
                <a:gd name="connsiteX24" fmla="*/ 4041533 w 4775762"/>
                <a:gd name="connsiteY24" fmla="*/ 2179193 h 2878991"/>
                <a:gd name="connsiteX25" fmla="*/ 4329927 w 4775762"/>
                <a:gd name="connsiteY25" fmla="*/ 1967851 h 2878991"/>
                <a:gd name="connsiteX26" fmla="*/ 4320570 w 4775762"/>
                <a:gd name="connsiteY26" fmla="*/ 1956275 h 2878991"/>
                <a:gd name="connsiteX27" fmla="*/ 4455318 w 4775762"/>
                <a:gd name="connsiteY27" fmla="*/ 1840080 h 2878991"/>
                <a:gd name="connsiteX28" fmla="*/ 4465430 w 4775762"/>
                <a:gd name="connsiteY28" fmla="*/ 1850993 h 2878991"/>
                <a:gd name="connsiteX29" fmla="*/ 4329927 w 4775762"/>
                <a:gd name="connsiteY29" fmla="*/ 1967851 h 2878991"/>
                <a:gd name="connsiteX30" fmla="*/ 4590730 w 4775762"/>
                <a:gd name="connsiteY30" fmla="*/ 1722948 h 2878991"/>
                <a:gd name="connsiteX31" fmla="*/ 4579520 w 4775762"/>
                <a:gd name="connsiteY31" fmla="*/ 1713156 h 2878991"/>
                <a:gd name="connsiteX32" fmla="*/ 4685008 w 4775762"/>
                <a:gd name="connsiteY32" fmla="*/ 1571247 h 2878991"/>
                <a:gd name="connsiteX33" fmla="*/ 4697751 w 4775762"/>
                <a:gd name="connsiteY33" fmla="*/ 1578934 h 2878991"/>
                <a:gd name="connsiteX34" fmla="*/ 4590730 w 4775762"/>
                <a:gd name="connsiteY34" fmla="*/ 1722948 h 2878991"/>
                <a:gd name="connsiteX35" fmla="*/ 4767092 w 4775762"/>
                <a:gd name="connsiteY35" fmla="*/ 1412981 h 2878991"/>
                <a:gd name="connsiteX36" fmla="*/ 4752542 w 4775762"/>
                <a:gd name="connsiteY36" fmla="*/ 1409824 h 2878991"/>
                <a:gd name="connsiteX37" fmla="*/ 4760869 w 4775762"/>
                <a:gd name="connsiteY37" fmla="*/ 1334808 h 2878991"/>
                <a:gd name="connsiteX38" fmla="*/ 4745656 w 4775762"/>
                <a:gd name="connsiteY38" fmla="*/ 1238357 h 2878991"/>
                <a:gd name="connsiteX39" fmla="*/ 4759817 w 4775762"/>
                <a:gd name="connsiteY39" fmla="*/ 1233759 h 2878991"/>
                <a:gd name="connsiteX40" fmla="*/ 4775763 w 4775762"/>
                <a:gd name="connsiteY40" fmla="*/ 1334808 h 2878991"/>
                <a:gd name="connsiteX41" fmla="*/ 4767092 w 4775762"/>
                <a:gd name="connsiteY41" fmla="*/ 1412981 h 2878991"/>
                <a:gd name="connsiteX42" fmla="*/ 4654512 w 4775762"/>
                <a:gd name="connsiteY42" fmla="*/ 1091392 h 2878991"/>
                <a:gd name="connsiteX43" fmla="*/ 4517751 w 4775762"/>
                <a:gd name="connsiteY43" fmla="*/ 980437 h 2878991"/>
                <a:gd name="connsiteX44" fmla="*/ 4525849 w 4775762"/>
                <a:gd name="connsiteY44" fmla="*/ 967945 h 2878991"/>
                <a:gd name="connsiteX45" fmla="*/ 4665356 w 4775762"/>
                <a:gd name="connsiteY45" fmla="*/ 1081189 h 2878991"/>
                <a:gd name="connsiteX46" fmla="*/ 4654512 w 4775762"/>
                <a:gd name="connsiteY46" fmla="*/ 1091392 h 2878991"/>
                <a:gd name="connsiteX47" fmla="*/ 4362275 w 4775762"/>
                <a:gd name="connsiteY47" fmla="*/ 894898 h 2878991"/>
                <a:gd name="connsiteX48" fmla="*/ 4198290 w 4775762"/>
                <a:gd name="connsiteY48" fmla="*/ 825739 h 2878991"/>
                <a:gd name="connsiteX49" fmla="*/ 4203552 w 4775762"/>
                <a:gd name="connsiteY49" fmla="*/ 811830 h 2878991"/>
                <a:gd name="connsiteX50" fmla="*/ 4368658 w 4775762"/>
                <a:gd name="connsiteY50" fmla="*/ 881469 h 2878991"/>
                <a:gd name="connsiteX51" fmla="*/ 4362275 w 4775762"/>
                <a:gd name="connsiteY51" fmla="*/ 894898 h 2878991"/>
                <a:gd name="connsiteX52" fmla="*/ 4029797 w 4775762"/>
                <a:gd name="connsiteY52" fmla="*/ 767585 h 2878991"/>
                <a:gd name="connsiteX53" fmla="*/ 3858674 w 4775762"/>
                <a:gd name="connsiteY53" fmla="*/ 717231 h 2878991"/>
                <a:gd name="connsiteX54" fmla="*/ 3862609 w 4775762"/>
                <a:gd name="connsiteY54" fmla="*/ 702887 h 2878991"/>
                <a:gd name="connsiteX55" fmla="*/ 4034281 w 4775762"/>
                <a:gd name="connsiteY55" fmla="*/ 753401 h 2878991"/>
                <a:gd name="connsiteX56" fmla="*/ 4029797 w 4775762"/>
                <a:gd name="connsiteY56" fmla="*/ 767585 h 2878991"/>
                <a:gd name="connsiteX57" fmla="*/ 3685880 w 4775762"/>
                <a:gd name="connsiteY57" fmla="*/ 672620 h 2878991"/>
                <a:gd name="connsiteX58" fmla="*/ 3511943 w 4775762"/>
                <a:gd name="connsiteY58" fmla="*/ 632356 h 2878991"/>
                <a:gd name="connsiteX59" fmla="*/ 3515145 w 4775762"/>
                <a:gd name="connsiteY59" fmla="*/ 617829 h 2878991"/>
                <a:gd name="connsiteX60" fmla="*/ 3689381 w 4775762"/>
                <a:gd name="connsiteY60" fmla="*/ 658185 h 2878991"/>
                <a:gd name="connsiteX61" fmla="*/ 3685880 w 4775762"/>
                <a:gd name="connsiteY61" fmla="*/ 672620 h 2878991"/>
                <a:gd name="connsiteX62" fmla="*/ 3337227 w 4775762"/>
                <a:gd name="connsiteY62" fmla="*/ 595386 h 2878991"/>
                <a:gd name="connsiteX63" fmla="*/ 3161963 w 4775762"/>
                <a:gd name="connsiteY63" fmla="*/ 561024 h 2878991"/>
                <a:gd name="connsiteX64" fmla="*/ 3164732 w 4775762"/>
                <a:gd name="connsiteY64" fmla="*/ 546405 h 2878991"/>
                <a:gd name="connsiteX65" fmla="*/ 3340179 w 4775762"/>
                <a:gd name="connsiteY65" fmla="*/ 580813 h 2878991"/>
                <a:gd name="connsiteX66" fmla="*/ 3337227 w 4775762"/>
                <a:gd name="connsiteY66" fmla="*/ 595386 h 2878991"/>
                <a:gd name="connsiteX67" fmla="*/ 2986310 w 4775762"/>
                <a:gd name="connsiteY67" fmla="*/ 528630 h 2878991"/>
                <a:gd name="connsiteX68" fmla="*/ 2810360 w 4775762"/>
                <a:gd name="connsiteY68" fmla="*/ 497722 h 2878991"/>
                <a:gd name="connsiteX69" fmla="*/ 2812876 w 4775762"/>
                <a:gd name="connsiteY69" fmla="*/ 483058 h 2878991"/>
                <a:gd name="connsiteX70" fmla="*/ 2988941 w 4775762"/>
                <a:gd name="connsiteY70" fmla="*/ 513988 h 2878991"/>
                <a:gd name="connsiteX71" fmla="*/ 2986310 w 4775762"/>
                <a:gd name="connsiteY71" fmla="*/ 528630 h 2878991"/>
                <a:gd name="connsiteX72" fmla="*/ 2634226 w 4775762"/>
                <a:gd name="connsiteY72" fmla="*/ 467867 h 2878991"/>
                <a:gd name="connsiteX73" fmla="*/ 2457818 w 4775762"/>
                <a:gd name="connsiteY73" fmla="*/ 438675 h 2878991"/>
                <a:gd name="connsiteX74" fmla="*/ 2460220 w 4775762"/>
                <a:gd name="connsiteY74" fmla="*/ 423988 h 2878991"/>
                <a:gd name="connsiteX75" fmla="*/ 2636674 w 4775762"/>
                <a:gd name="connsiteY75" fmla="*/ 453180 h 2878991"/>
                <a:gd name="connsiteX76" fmla="*/ 2634226 w 4775762"/>
                <a:gd name="connsiteY76" fmla="*/ 467867 h 2878991"/>
                <a:gd name="connsiteX77" fmla="*/ 2281433 w 4775762"/>
                <a:gd name="connsiteY77" fmla="*/ 409850 h 2878991"/>
                <a:gd name="connsiteX78" fmla="*/ 2105184 w 4775762"/>
                <a:gd name="connsiteY78" fmla="*/ 382122 h 2878991"/>
                <a:gd name="connsiteX79" fmla="*/ 2107426 w 4775762"/>
                <a:gd name="connsiteY79" fmla="*/ 367412 h 2878991"/>
                <a:gd name="connsiteX80" fmla="*/ 2283812 w 4775762"/>
                <a:gd name="connsiteY80" fmla="*/ 395162 h 2878991"/>
                <a:gd name="connsiteX81" fmla="*/ 2281433 w 4775762"/>
                <a:gd name="connsiteY81" fmla="*/ 409850 h 2878991"/>
                <a:gd name="connsiteX82" fmla="*/ 1928662 w 4775762"/>
                <a:gd name="connsiteY82" fmla="*/ 356111 h 2878991"/>
                <a:gd name="connsiteX83" fmla="*/ 1751911 w 4775762"/>
                <a:gd name="connsiteY83" fmla="*/ 331906 h 2878991"/>
                <a:gd name="connsiteX84" fmla="*/ 1753855 w 4775762"/>
                <a:gd name="connsiteY84" fmla="*/ 317150 h 2878991"/>
                <a:gd name="connsiteX85" fmla="*/ 1930767 w 4775762"/>
                <a:gd name="connsiteY85" fmla="*/ 341378 h 2878991"/>
                <a:gd name="connsiteX86" fmla="*/ 1928662 w 4775762"/>
                <a:gd name="connsiteY86" fmla="*/ 356111 h 2878991"/>
                <a:gd name="connsiteX87" fmla="*/ 1574931 w 4775762"/>
                <a:gd name="connsiteY87" fmla="*/ 309486 h 2878991"/>
                <a:gd name="connsiteX88" fmla="*/ 1397767 w 4775762"/>
                <a:gd name="connsiteY88" fmla="*/ 288668 h 2878991"/>
                <a:gd name="connsiteX89" fmla="*/ 1399460 w 4775762"/>
                <a:gd name="connsiteY89" fmla="*/ 273889 h 2878991"/>
                <a:gd name="connsiteX90" fmla="*/ 1576738 w 4775762"/>
                <a:gd name="connsiteY90" fmla="*/ 294708 h 2878991"/>
                <a:gd name="connsiteX91" fmla="*/ 1574931 w 4775762"/>
                <a:gd name="connsiteY91" fmla="*/ 309486 h 2878991"/>
                <a:gd name="connsiteX92" fmla="*/ 1220467 w 4775762"/>
                <a:gd name="connsiteY92" fmla="*/ 268787 h 2878991"/>
                <a:gd name="connsiteX93" fmla="*/ 1043167 w 4775762"/>
                <a:gd name="connsiteY93" fmla="*/ 248335 h 2878991"/>
                <a:gd name="connsiteX94" fmla="*/ 1044974 w 4775762"/>
                <a:gd name="connsiteY94" fmla="*/ 233556 h 2878991"/>
                <a:gd name="connsiteX95" fmla="*/ 1222137 w 4775762"/>
                <a:gd name="connsiteY95" fmla="*/ 254009 h 2878991"/>
                <a:gd name="connsiteX96" fmla="*/ 1220467 w 4775762"/>
                <a:gd name="connsiteY96" fmla="*/ 268787 h 2878991"/>
                <a:gd name="connsiteX97" fmla="*/ 866141 w 4775762"/>
                <a:gd name="connsiteY97" fmla="*/ 224542 h 2878991"/>
                <a:gd name="connsiteX98" fmla="*/ 690076 w 4775762"/>
                <a:gd name="connsiteY98" fmla="*/ 193635 h 2878991"/>
                <a:gd name="connsiteX99" fmla="*/ 693050 w 4775762"/>
                <a:gd name="connsiteY99" fmla="*/ 179062 h 2878991"/>
                <a:gd name="connsiteX100" fmla="*/ 868360 w 4775762"/>
                <a:gd name="connsiteY100" fmla="*/ 209855 h 2878991"/>
                <a:gd name="connsiteX101" fmla="*/ 866141 w 4775762"/>
                <a:gd name="connsiteY101" fmla="*/ 224542 h 2878991"/>
                <a:gd name="connsiteX102" fmla="*/ 515887 w 4775762"/>
                <a:gd name="connsiteY102" fmla="*/ 153988 h 2878991"/>
                <a:gd name="connsiteX103" fmla="*/ 342430 w 4775762"/>
                <a:gd name="connsiteY103" fmla="*/ 111848 h 2878991"/>
                <a:gd name="connsiteX104" fmla="*/ 346022 w 4775762"/>
                <a:gd name="connsiteY104" fmla="*/ 97412 h 2878991"/>
                <a:gd name="connsiteX105" fmla="*/ 519319 w 4775762"/>
                <a:gd name="connsiteY105" fmla="*/ 139507 h 2878991"/>
                <a:gd name="connsiteX106" fmla="*/ 515887 w 4775762"/>
                <a:gd name="connsiteY106" fmla="*/ 153988 h 2878991"/>
                <a:gd name="connsiteX107" fmla="*/ 169659 w 4775762"/>
                <a:gd name="connsiteY107" fmla="*/ 66894 h 2878991"/>
                <a:gd name="connsiteX108" fmla="*/ 29466 w 4775762"/>
                <a:gd name="connsiteY108" fmla="*/ 23815 h 2878991"/>
                <a:gd name="connsiteX109" fmla="*/ 0 w 4775762"/>
                <a:gd name="connsiteY109" fmla="*/ 14459 h 2878991"/>
                <a:gd name="connsiteX110" fmla="*/ 3546 w 4775762"/>
                <a:gd name="connsiteY110" fmla="*/ 0 h 2878991"/>
                <a:gd name="connsiteX111" fmla="*/ 34430 w 4775762"/>
                <a:gd name="connsiteY111" fmla="*/ 9792 h 2878991"/>
                <a:gd name="connsiteX112" fmla="*/ 173594 w 4775762"/>
                <a:gd name="connsiteY112" fmla="*/ 52550 h 2878991"/>
                <a:gd name="connsiteX113" fmla="*/ 169659 w 4775762"/>
                <a:gd name="connsiteY113" fmla="*/ 66894 h 287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775762" h="2878991">
                  <a:moveTo>
                    <a:pt x="2796519" y="2878992"/>
                  </a:moveTo>
                  <a:lnTo>
                    <a:pt x="2789930" y="2865654"/>
                  </a:lnTo>
                  <a:cubicBezTo>
                    <a:pt x="2844058" y="2838910"/>
                    <a:pt x="2897752" y="2812052"/>
                    <a:pt x="2949569" y="2785835"/>
                  </a:cubicBezTo>
                  <a:lnTo>
                    <a:pt x="2956295" y="2799104"/>
                  </a:lnTo>
                  <a:cubicBezTo>
                    <a:pt x="2904432" y="2825344"/>
                    <a:pt x="2850692" y="2852225"/>
                    <a:pt x="2796519" y="2878992"/>
                  </a:cubicBezTo>
                  <a:close/>
                  <a:moveTo>
                    <a:pt x="3115225" y="2717614"/>
                  </a:moveTo>
                  <a:lnTo>
                    <a:pt x="3108362" y="2704414"/>
                  </a:lnTo>
                  <a:cubicBezTo>
                    <a:pt x="3162101" y="2676480"/>
                    <a:pt x="3215199" y="2648501"/>
                    <a:pt x="3266216" y="2621186"/>
                  </a:cubicBezTo>
                  <a:lnTo>
                    <a:pt x="3273239" y="2634294"/>
                  </a:lnTo>
                  <a:cubicBezTo>
                    <a:pt x="3222177" y="2661633"/>
                    <a:pt x="3169033" y="2689681"/>
                    <a:pt x="3115225" y="2717614"/>
                  </a:cubicBezTo>
                  <a:close/>
                  <a:moveTo>
                    <a:pt x="3430156" y="2548939"/>
                  </a:moveTo>
                  <a:lnTo>
                    <a:pt x="3422950" y="2535921"/>
                  </a:lnTo>
                  <a:cubicBezTo>
                    <a:pt x="3476140" y="2506478"/>
                    <a:pt x="3528437" y="2476989"/>
                    <a:pt x="3578356" y="2448301"/>
                  </a:cubicBezTo>
                  <a:lnTo>
                    <a:pt x="3585768" y="2461203"/>
                  </a:lnTo>
                  <a:cubicBezTo>
                    <a:pt x="3535781" y="2489938"/>
                    <a:pt x="3483415" y="2519472"/>
                    <a:pt x="3430156" y="2548939"/>
                  </a:cubicBezTo>
                  <a:close/>
                  <a:moveTo>
                    <a:pt x="3739803" y="2370677"/>
                  </a:moveTo>
                  <a:lnTo>
                    <a:pt x="3732138" y="2357912"/>
                  </a:lnTo>
                  <a:cubicBezTo>
                    <a:pt x="3784528" y="2326409"/>
                    <a:pt x="3835613" y="2294930"/>
                    <a:pt x="3883931" y="2264320"/>
                  </a:cubicBezTo>
                  <a:lnTo>
                    <a:pt x="3891892" y="2276903"/>
                  </a:lnTo>
                  <a:cubicBezTo>
                    <a:pt x="3843460" y="2307581"/>
                    <a:pt x="3792283" y="2339129"/>
                    <a:pt x="3739803" y="2370677"/>
                  </a:cubicBezTo>
                  <a:close/>
                  <a:moveTo>
                    <a:pt x="4041533" y="2179193"/>
                  </a:moveTo>
                  <a:lnTo>
                    <a:pt x="4033206" y="2166862"/>
                  </a:lnTo>
                  <a:cubicBezTo>
                    <a:pt x="4084360" y="2132340"/>
                    <a:pt x="4133478" y="2097932"/>
                    <a:pt x="4179164" y="2064600"/>
                  </a:cubicBezTo>
                  <a:lnTo>
                    <a:pt x="4187926" y="2076610"/>
                  </a:lnTo>
                  <a:cubicBezTo>
                    <a:pt x="4142103" y="2110057"/>
                    <a:pt x="4092847" y="2144557"/>
                    <a:pt x="4041533" y="2179193"/>
                  </a:cubicBezTo>
                  <a:close/>
                  <a:moveTo>
                    <a:pt x="4329927" y="1967851"/>
                  </a:moveTo>
                  <a:lnTo>
                    <a:pt x="4320570" y="1956275"/>
                  </a:lnTo>
                  <a:cubicBezTo>
                    <a:pt x="4369368" y="1916857"/>
                    <a:pt x="4414711" y="1877760"/>
                    <a:pt x="4455318" y="1840080"/>
                  </a:cubicBezTo>
                  <a:lnTo>
                    <a:pt x="4465430" y="1850993"/>
                  </a:lnTo>
                  <a:cubicBezTo>
                    <a:pt x="4424594" y="1888901"/>
                    <a:pt x="4378999" y="1928227"/>
                    <a:pt x="4329927" y="1967851"/>
                  </a:cubicBezTo>
                  <a:close/>
                  <a:moveTo>
                    <a:pt x="4590730" y="1722948"/>
                  </a:moveTo>
                  <a:lnTo>
                    <a:pt x="4579520" y="1713156"/>
                  </a:lnTo>
                  <a:cubicBezTo>
                    <a:pt x="4622026" y="1664541"/>
                    <a:pt x="4657532" y="1616796"/>
                    <a:pt x="4685008" y="1571247"/>
                  </a:cubicBezTo>
                  <a:lnTo>
                    <a:pt x="4697751" y="1578934"/>
                  </a:lnTo>
                  <a:cubicBezTo>
                    <a:pt x="4669840" y="1625215"/>
                    <a:pt x="4633831" y="1673669"/>
                    <a:pt x="4590730" y="1722948"/>
                  </a:cubicBezTo>
                  <a:close/>
                  <a:moveTo>
                    <a:pt x="4767092" y="1412981"/>
                  </a:moveTo>
                  <a:lnTo>
                    <a:pt x="4752542" y="1409824"/>
                  </a:lnTo>
                  <a:cubicBezTo>
                    <a:pt x="4758056" y="1384407"/>
                    <a:pt x="4760869" y="1359150"/>
                    <a:pt x="4760869" y="1334808"/>
                  </a:cubicBezTo>
                  <a:cubicBezTo>
                    <a:pt x="4760869" y="1301888"/>
                    <a:pt x="4755745" y="1269448"/>
                    <a:pt x="4745656" y="1238357"/>
                  </a:cubicBezTo>
                  <a:lnTo>
                    <a:pt x="4759817" y="1233759"/>
                  </a:lnTo>
                  <a:cubicBezTo>
                    <a:pt x="4770387" y="1266336"/>
                    <a:pt x="4775763" y="1300332"/>
                    <a:pt x="4775763" y="1334808"/>
                  </a:cubicBezTo>
                  <a:cubicBezTo>
                    <a:pt x="4775763" y="1360225"/>
                    <a:pt x="4772834" y="1386534"/>
                    <a:pt x="4767092" y="1412981"/>
                  </a:cubicBezTo>
                  <a:close/>
                  <a:moveTo>
                    <a:pt x="4654512" y="1091392"/>
                  </a:moveTo>
                  <a:cubicBezTo>
                    <a:pt x="4618457" y="1053210"/>
                    <a:pt x="4572451" y="1015874"/>
                    <a:pt x="4517751" y="980437"/>
                  </a:cubicBezTo>
                  <a:lnTo>
                    <a:pt x="4525849" y="967945"/>
                  </a:lnTo>
                  <a:cubicBezTo>
                    <a:pt x="4581556" y="1004023"/>
                    <a:pt x="4628478" y="1042137"/>
                    <a:pt x="4665356" y="1081189"/>
                  </a:cubicBezTo>
                  <a:lnTo>
                    <a:pt x="4654512" y="1091392"/>
                  </a:lnTo>
                  <a:close/>
                  <a:moveTo>
                    <a:pt x="4362275" y="894898"/>
                  </a:moveTo>
                  <a:cubicBezTo>
                    <a:pt x="4312746" y="871403"/>
                    <a:pt x="4257565" y="848136"/>
                    <a:pt x="4198290" y="825739"/>
                  </a:cubicBezTo>
                  <a:lnTo>
                    <a:pt x="4203552" y="811830"/>
                  </a:lnTo>
                  <a:cubicBezTo>
                    <a:pt x="4263216" y="834364"/>
                    <a:pt x="4318762" y="857813"/>
                    <a:pt x="4368658" y="881469"/>
                  </a:cubicBezTo>
                  <a:lnTo>
                    <a:pt x="4362275" y="894898"/>
                  </a:lnTo>
                  <a:close/>
                  <a:moveTo>
                    <a:pt x="4029797" y="767585"/>
                  </a:moveTo>
                  <a:cubicBezTo>
                    <a:pt x="3976355" y="750655"/>
                    <a:pt x="3918796" y="733726"/>
                    <a:pt x="3858674" y="717231"/>
                  </a:cubicBezTo>
                  <a:lnTo>
                    <a:pt x="3862609" y="702887"/>
                  </a:lnTo>
                  <a:cubicBezTo>
                    <a:pt x="3922913" y="719428"/>
                    <a:pt x="3980679" y="736426"/>
                    <a:pt x="4034281" y="753401"/>
                  </a:cubicBezTo>
                  <a:lnTo>
                    <a:pt x="4029797" y="767585"/>
                  </a:lnTo>
                  <a:close/>
                  <a:moveTo>
                    <a:pt x="3685880" y="672620"/>
                  </a:moveTo>
                  <a:cubicBezTo>
                    <a:pt x="3630883" y="659214"/>
                    <a:pt x="3572362" y="645671"/>
                    <a:pt x="3511943" y="632356"/>
                  </a:cubicBezTo>
                  <a:lnTo>
                    <a:pt x="3515145" y="617829"/>
                  </a:lnTo>
                  <a:cubicBezTo>
                    <a:pt x="3575657" y="631166"/>
                    <a:pt x="3634292" y="644756"/>
                    <a:pt x="3689381" y="658185"/>
                  </a:cubicBezTo>
                  <a:lnTo>
                    <a:pt x="3685880" y="672620"/>
                  </a:lnTo>
                  <a:close/>
                  <a:moveTo>
                    <a:pt x="3337227" y="595386"/>
                  </a:moveTo>
                  <a:cubicBezTo>
                    <a:pt x="3281704" y="584107"/>
                    <a:pt x="3222726" y="572554"/>
                    <a:pt x="3161963" y="561024"/>
                  </a:cubicBezTo>
                  <a:lnTo>
                    <a:pt x="3164732" y="546405"/>
                  </a:lnTo>
                  <a:cubicBezTo>
                    <a:pt x="3225563" y="557936"/>
                    <a:pt x="3284587" y="569512"/>
                    <a:pt x="3340179" y="580813"/>
                  </a:cubicBezTo>
                  <a:lnTo>
                    <a:pt x="3337227" y="595386"/>
                  </a:lnTo>
                  <a:close/>
                  <a:moveTo>
                    <a:pt x="2986310" y="528630"/>
                  </a:moveTo>
                  <a:cubicBezTo>
                    <a:pt x="2930375" y="518586"/>
                    <a:pt x="2872815" y="508475"/>
                    <a:pt x="2810360" y="497722"/>
                  </a:cubicBezTo>
                  <a:lnTo>
                    <a:pt x="2812876" y="483058"/>
                  </a:lnTo>
                  <a:cubicBezTo>
                    <a:pt x="2875377" y="493810"/>
                    <a:pt x="2932960" y="503945"/>
                    <a:pt x="2988941" y="513988"/>
                  </a:cubicBezTo>
                  <a:lnTo>
                    <a:pt x="2986310" y="528630"/>
                  </a:lnTo>
                  <a:close/>
                  <a:moveTo>
                    <a:pt x="2634226" y="467867"/>
                  </a:moveTo>
                  <a:cubicBezTo>
                    <a:pt x="2581677" y="459082"/>
                    <a:pt x="2523956" y="449542"/>
                    <a:pt x="2457818" y="438675"/>
                  </a:cubicBezTo>
                  <a:lnTo>
                    <a:pt x="2460220" y="423988"/>
                  </a:lnTo>
                  <a:cubicBezTo>
                    <a:pt x="2526381" y="434855"/>
                    <a:pt x="2584101" y="444395"/>
                    <a:pt x="2636674" y="453180"/>
                  </a:cubicBezTo>
                  <a:lnTo>
                    <a:pt x="2634226" y="467867"/>
                  </a:lnTo>
                  <a:close/>
                  <a:moveTo>
                    <a:pt x="2281433" y="409850"/>
                  </a:moveTo>
                  <a:cubicBezTo>
                    <a:pt x="2222340" y="400264"/>
                    <a:pt x="2163042" y="390953"/>
                    <a:pt x="2105184" y="382122"/>
                  </a:cubicBezTo>
                  <a:lnTo>
                    <a:pt x="2107426" y="367412"/>
                  </a:lnTo>
                  <a:cubicBezTo>
                    <a:pt x="2165329" y="376243"/>
                    <a:pt x="2224673" y="385577"/>
                    <a:pt x="2283812" y="395162"/>
                  </a:cubicBezTo>
                  <a:lnTo>
                    <a:pt x="2281433" y="409850"/>
                  </a:lnTo>
                  <a:close/>
                  <a:moveTo>
                    <a:pt x="1928662" y="356111"/>
                  </a:moveTo>
                  <a:cubicBezTo>
                    <a:pt x="1870027" y="347760"/>
                    <a:pt x="1810569" y="339616"/>
                    <a:pt x="1751911" y="331906"/>
                  </a:cubicBezTo>
                  <a:lnTo>
                    <a:pt x="1753855" y="317150"/>
                  </a:lnTo>
                  <a:cubicBezTo>
                    <a:pt x="1812559" y="324883"/>
                    <a:pt x="1872086" y="333027"/>
                    <a:pt x="1930767" y="341378"/>
                  </a:cubicBezTo>
                  <a:lnTo>
                    <a:pt x="1928662" y="356111"/>
                  </a:lnTo>
                  <a:close/>
                  <a:moveTo>
                    <a:pt x="1574931" y="309486"/>
                  </a:moveTo>
                  <a:cubicBezTo>
                    <a:pt x="1519155" y="302692"/>
                    <a:pt x="1462854" y="296080"/>
                    <a:pt x="1397767" y="288668"/>
                  </a:cubicBezTo>
                  <a:lnTo>
                    <a:pt x="1399460" y="273889"/>
                  </a:lnTo>
                  <a:cubicBezTo>
                    <a:pt x="1464592" y="281301"/>
                    <a:pt x="1520917" y="287936"/>
                    <a:pt x="1576738" y="294708"/>
                  </a:cubicBezTo>
                  <a:lnTo>
                    <a:pt x="1574931" y="309486"/>
                  </a:lnTo>
                  <a:close/>
                  <a:moveTo>
                    <a:pt x="1220467" y="268787"/>
                  </a:moveTo>
                  <a:cubicBezTo>
                    <a:pt x="1152841" y="261215"/>
                    <a:pt x="1096814" y="254855"/>
                    <a:pt x="1043167" y="248335"/>
                  </a:cubicBezTo>
                  <a:lnTo>
                    <a:pt x="1044974" y="233556"/>
                  </a:lnTo>
                  <a:cubicBezTo>
                    <a:pt x="1098576" y="240076"/>
                    <a:pt x="1154557" y="246436"/>
                    <a:pt x="1222137" y="254009"/>
                  </a:cubicBezTo>
                  <a:lnTo>
                    <a:pt x="1220467" y="268787"/>
                  </a:lnTo>
                  <a:close/>
                  <a:moveTo>
                    <a:pt x="866141" y="224542"/>
                  </a:moveTo>
                  <a:cubicBezTo>
                    <a:pt x="802930" y="214980"/>
                    <a:pt x="745325" y="204868"/>
                    <a:pt x="690076" y="193635"/>
                  </a:cubicBezTo>
                  <a:lnTo>
                    <a:pt x="693050" y="179062"/>
                  </a:lnTo>
                  <a:cubicBezTo>
                    <a:pt x="748047" y="190249"/>
                    <a:pt x="805401" y="200338"/>
                    <a:pt x="868360" y="209855"/>
                  </a:cubicBezTo>
                  <a:lnTo>
                    <a:pt x="866141" y="224542"/>
                  </a:lnTo>
                  <a:close/>
                  <a:moveTo>
                    <a:pt x="515887" y="153988"/>
                  </a:moveTo>
                  <a:cubicBezTo>
                    <a:pt x="452585" y="138935"/>
                    <a:pt x="394224" y="124774"/>
                    <a:pt x="342430" y="111848"/>
                  </a:cubicBezTo>
                  <a:lnTo>
                    <a:pt x="346022" y="97412"/>
                  </a:lnTo>
                  <a:cubicBezTo>
                    <a:pt x="397748" y="110315"/>
                    <a:pt x="456062" y="124476"/>
                    <a:pt x="519319" y="139507"/>
                  </a:cubicBezTo>
                  <a:lnTo>
                    <a:pt x="515887" y="153988"/>
                  </a:lnTo>
                  <a:close/>
                  <a:moveTo>
                    <a:pt x="169659" y="66894"/>
                  </a:moveTo>
                  <a:cubicBezTo>
                    <a:pt x="85653" y="43742"/>
                    <a:pt x="50490" y="31274"/>
                    <a:pt x="29466" y="23815"/>
                  </a:cubicBezTo>
                  <a:cubicBezTo>
                    <a:pt x="17684" y="19629"/>
                    <a:pt x="9906" y="16884"/>
                    <a:pt x="0" y="14459"/>
                  </a:cubicBezTo>
                  <a:lnTo>
                    <a:pt x="3546" y="0"/>
                  </a:lnTo>
                  <a:cubicBezTo>
                    <a:pt x="14161" y="2608"/>
                    <a:pt x="22237" y="5468"/>
                    <a:pt x="34430" y="9792"/>
                  </a:cubicBezTo>
                  <a:cubicBezTo>
                    <a:pt x="55249" y="17181"/>
                    <a:pt x="90091" y="29535"/>
                    <a:pt x="173594" y="52550"/>
                  </a:cubicBezTo>
                  <a:lnTo>
                    <a:pt x="169659" y="66894"/>
                  </a:lnTo>
                  <a:close/>
                </a:path>
              </a:pathLst>
            </a:custGeom>
            <a:solidFill>
              <a:srgbClr val="FFFFFF"/>
            </a:solidFill>
            <a:ln w="2286" cap="flat">
              <a:noFill/>
              <a:prstDash val="solid"/>
              <a:miter/>
            </a:ln>
          </p:spPr>
          <p:txBody>
            <a:bodyPr rtlCol="0" anchor="ctr"/>
            <a:lstStyle/>
            <a:p>
              <a:endParaRPr lang="en-US" dirty="0"/>
            </a:p>
          </p:txBody>
        </p:sp>
      </p:grpSp>
      <p:grpSp>
        <p:nvGrpSpPr>
          <p:cNvPr id="3" name="Group 2">
            <a:extLst>
              <a:ext uri="{FF2B5EF4-FFF2-40B4-BE49-F238E27FC236}">
                <a16:creationId xmlns:a16="http://schemas.microsoft.com/office/drawing/2014/main" id="{3AC41512-C2AA-463F-8C83-5D5A6A929316}"/>
              </a:ext>
            </a:extLst>
          </p:cNvPr>
          <p:cNvGrpSpPr/>
          <p:nvPr/>
        </p:nvGrpSpPr>
        <p:grpSpPr>
          <a:xfrm>
            <a:off x="5456235" y="6022716"/>
            <a:ext cx="249154" cy="1706217"/>
            <a:chOff x="4365851" y="6022716"/>
            <a:chExt cx="249154" cy="1706217"/>
          </a:xfrm>
        </p:grpSpPr>
        <p:sp>
          <p:nvSpPr>
            <p:cNvPr id="36" name="Freeform: Shape 35">
              <a:extLst>
                <a:ext uri="{FF2B5EF4-FFF2-40B4-BE49-F238E27FC236}">
                  <a16:creationId xmlns:a16="http://schemas.microsoft.com/office/drawing/2014/main" id="{FB2860DE-F7A9-4F7A-AC5F-82A7A4D9576B}"/>
                </a:ext>
              </a:extLst>
            </p:cNvPr>
            <p:cNvSpPr/>
            <p:nvPr/>
          </p:nvSpPr>
          <p:spPr>
            <a:xfrm>
              <a:off x="4473477" y="6084492"/>
              <a:ext cx="141528" cy="1554563"/>
            </a:xfrm>
            <a:custGeom>
              <a:avLst/>
              <a:gdLst>
                <a:gd name="connsiteX0" fmla="*/ 0 w 141528"/>
                <a:gd name="connsiteY0" fmla="*/ 0 h 1554563"/>
                <a:gd name="connsiteX1" fmla="*/ 141529 w 141528"/>
                <a:gd name="connsiteY1" fmla="*/ 0 h 1554563"/>
                <a:gd name="connsiteX2" fmla="*/ 141529 w 141528"/>
                <a:gd name="connsiteY2" fmla="*/ 1554564 h 1554563"/>
                <a:gd name="connsiteX3" fmla="*/ 0 w 141528"/>
                <a:gd name="connsiteY3" fmla="*/ 1554564 h 1554563"/>
              </a:gdLst>
              <a:ahLst/>
              <a:cxnLst>
                <a:cxn ang="0">
                  <a:pos x="connsiteX0" y="connsiteY0"/>
                </a:cxn>
                <a:cxn ang="0">
                  <a:pos x="connsiteX1" y="connsiteY1"/>
                </a:cxn>
                <a:cxn ang="0">
                  <a:pos x="connsiteX2" y="connsiteY2"/>
                </a:cxn>
                <a:cxn ang="0">
                  <a:pos x="connsiteX3" y="connsiteY3"/>
                </a:cxn>
              </a:cxnLst>
              <a:rect l="l" t="t" r="r" b="b"/>
              <a:pathLst>
                <a:path w="141528" h="1554563">
                  <a:moveTo>
                    <a:pt x="0" y="0"/>
                  </a:moveTo>
                  <a:lnTo>
                    <a:pt x="141529" y="0"/>
                  </a:lnTo>
                  <a:lnTo>
                    <a:pt x="141529" y="1554564"/>
                  </a:lnTo>
                  <a:lnTo>
                    <a:pt x="0" y="1554564"/>
                  </a:lnTo>
                  <a:close/>
                </a:path>
              </a:pathLst>
            </a:custGeom>
            <a:solidFill>
              <a:srgbClr val="ECECEC"/>
            </a:solidFill>
            <a:ln w="227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15D2BA3-94FF-4842-B535-F59C79C905ED}"/>
                </a:ext>
              </a:extLst>
            </p:cNvPr>
            <p:cNvSpPr/>
            <p:nvPr/>
          </p:nvSpPr>
          <p:spPr>
            <a:xfrm>
              <a:off x="4473272" y="6022716"/>
              <a:ext cx="105759" cy="1706217"/>
            </a:xfrm>
            <a:custGeom>
              <a:avLst/>
              <a:gdLst>
                <a:gd name="connsiteX0" fmla="*/ 0 w 105759"/>
                <a:gd name="connsiteY0" fmla="*/ 0 h 1706217"/>
                <a:gd name="connsiteX1" fmla="*/ 105760 w 105759"/>
                <a:gd name="connsiteY1" fmla="*/ 0 h 1706217"/>
                <a:gd name="connsiteX2" fmla="*/ 105760 w 105759"/>
                <a:gd name="connsiteY2" fmla="*/ 1706218 h 1706217"/>
                <a:gd name="connsiteX3" fmla="*/ 0 w 105759"/>
                <a:gd name="connsiteY3" fmla="*/ 1706218 h 1706217"/>
              </a:gdLst>
              <a:ahLst/>
              <a:cxnLst>
                <a:cxn ang="0">
                  <a:pos x="connsiteX0" y="connsiteY0"/>
                </a:cxn>
                <a:cxn ang="0">
                  <a:pos x="connsiteX1" y="connsiteY1"/>
                </a:cxn>
                <a:cxn ang="0">
                  <a:pos x="connsiteX2" y="connsiteY2"/>
                </a:cxn>
                <a:cxn ang="0">
                  <a:pos x="connsiteX3" y="connsiteY3"/>
                </a:cxn>
              </a:cxnLst>
              <a:rect l="l" t="t" r="r" b="b"/>
              <a:pathLst>
                <a:path w="105759" h="1706217">
                  <a:moveTo>
                    <a:pt x="0" y="0"/>
                  </a:moveTo>
                  <a:lnTo>
                    <a:pt x="105760" y="0"/>
                  </a:lnTo>
                  <a:lnTo>
                    <a:pt x="105760" y="1706218"/>
                  </a:lnTo>
                  <a:lnTo>
                    <a:pt x="0" y="1706218"/>
                  </a:lnTo>
                  <a:close/>
                </a:path>
              </a:pathLst>
            </a:custGeom>
            <a:solidFill>
              <a:srgbClr val="333333"/>
            </a:solidFill>
            <a:ln w="227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1B7C5C6-B1BC-49B0-A7C3-C86B4282CFDF}"/>
                </a:ext>
              </a:extLst>
            </p:cNvPr>
            <p:cNvSpPr/>
            <p:nvPr/>
          </p:nvSpPr>
          <p:spPr>
            <a:xfrm>
              <a:off x="4365851" y="6022716"/>
              <a:ext cx="155340" cy="1706217"/>
            </a:xfrm>
            <a:custGeom>
              <a:avLst/>
              <a:gdLst>
                <a:gd name="connsiteX0" fmla="*/ 0 w 155340"/>
                <a:gd name="connsiteY0" fmla="*/ 0 h 1706217"/>
                <a:gd name="connsiteX1" fmla="*/ 155340 w 155340"/>
                <a:gd name="connsiteY1" fmla="*/ 0 h 1706217"/>
                <a:gd name="connsiteX2" fmla="*/ 155340 w 155340"/>
                <a:gd name="connsiteY2" fmla="*/ 1706218 h 1706217"/>
                <a:gd name="connsiteX3" fmla="*/ 0 w 155340"/>
                <a:gd name="connsiteY3" fmla="*/ 1706218 h 1706217"/>
              </a:gdLst>
              <a:ahLst/>
              <a:cxnLst>
                <a:cxn ang="0">
                  <a:pos x="connsiteX0" y="connsiteY0"/>
                </a:cxn>
                <a:cxn ang="0">
                  <a:pos x="connsiteX1" y="connsiteY1"/>
                </a:cxn>
                <a:cxn ang="0">
                  <a:pos x="connsiteX2" y="connsiteY2"/>
                </a:cxn>
                <a:cxn ang="0">
                  <a:pos x="connsiteX3" y="connsiteY3"/>
                </a:cxn>
              </a:cxnLst>
              <a:rect l="l" t="t" r="r" b="b"/>
              <a:pathLst>
                <a:path w="155340" h="1706217">
                  <a:moveTo>
                    <a:pt x="0" y="0"/>
                  </a:moveTo>
                  <a:lnTo>
                    <a:pt x="155340" y="0"/>
                  </a:lnTo>
                  <a:lnTo>
                    <a:pt x="155340" y="1706218"/>
                  </a:lnTo>
                  <a:lnTo>
                    <a:pt x="0" y="1706218"/>
                  </a:lnTo>
                  <a:close/>
                </a:path>
              </a:pathLst>
            </a:custGeom>
            <a:solidFill>
              <a:srgbClr val="ECECEC"/>
            </a:solidFill>
            <a:ln w="2274" cap="flat">
              <a:noFill/>
              <a:prstDash val="solid"/>
              <a:miter/>
            </a:ln>
          </p:spPr>
          <p:txBody>
            <a:bodyPr rtlCol="0" anchor="ctr"/>
            <a:lstStyle/>
            <a:p>
              <a:endParaRPr lang="en-US"/>
            </a:p>
          </p:txBody>
        </p:sp>
      </p:grpSp>
      <p:sp>
        <p:nvSpPr>
          <p:cNvPr id="13" name="Freeform: Shape 12">
            <a:extLst>
              <a:ext uri="{FF2B5EF4-FFF2-40B4-BE49-F238E27FC236}">
                <a16:creationId xmlns:a16="http://schemas.microsoft.com/office/drawing/2014/main" id="{58D0167C-6247-4302-9945-54AA57908352}"/>
              </a:ext>
            </a:extLst>
          </p:cNvPr>
          <p:cNvSpPr/>
          <p:nvPr/>
        </p:nvSpPr>
        <p:spPr>
          <a:xfrm flipH="1">
            <a:off x="4870890" y="1144095"/>
            <a:ext cx="1168932" cy="1168954"/>
          </a:xfrm>
          <a:custGeom>
            <a:avLst/>
            <a:gdLst>
              <a:gd name="connsiteX0" fmla="*/ 584341 w 1168932"/>
              <a:gd name="connsiteY0" fmla="*/ 1168955 h 1168954"/>
              <a:gd name="connsiteX1" fmla="*/ 0 w 1168932"/>
              <a:gd name="connsiteY1" fmla="*/ 584591 h 1168954"/>
              <a:gd name="connsiteX2" fmla="*/ 584341 w 1168932"/>
              <a:gd name="connsiteY2" fmla="*/ 0 h 1168954"/>
              <a:gd name="connsiteX3" fmla="*/ 1168932 w 1168932"/>
              <a:gd name="connsiteY3" fmla="*/ 584591 h 1168954"/>
            </a:gdLst>
            <a:ahLst/>
            <a:cxnLst>
              <a:cxn ang="0">
                <a:pos x="connsiteX0" y="connsiteY0"/>
              </a:cxn>
              <a:cxn ang="0">
                <a:pos x="connsiteX1" y="connsiteY1"/>
              </a:cxn>
              <a:cxn ang="0">
                <a:pos x="connsiteX2" y="connsiteY2"/>
              </a:cxn>
              <a:cxn ang="0">
                <a:pos x="connsiteX3" y="connsiteY3"/>
              </a:cxn>
            </a:cxnLst>
            <a:rect l="l" t="t" r="r" b="b"/>
            <a:pathLst>
              <a:path w="1168932" h="1168954">
                <a:moveTo>
                  <a:pt x="584341" y="1168955"/>
                </a:moveTo>
                <a:lnTo>
                  <a:pt x="0" y="584591"/>
                </a:lnTo>
                <a:lnTo>
                  <a:pt x="584341" y="0"/>
                </a:lnTo>
                <a:lnTo>
                  <a:pt x="1168932" y="584591"/>
                </a:lnTo>
                <a:close/>
              </a:path>
            </a:pathLst>
          </a:custGeom>
          <a:solidFill>
            <a:srgbClr val="FFFF00"/>
          </a:solidFill>
          <a:ln w="32885" cap="flat">
            <a:solidFill>
              <a:srgbClr val="000000"/>
            </a:solidFill>
            <a:prstDash val="solid"/>
            <a:miter/>
          </a:ln>
        </p:spPr>
        <p:txBody>
          <a:bodyPr rtlCol="0" anchor="ctr"/>
          <a:lstStyle/>
          <a:p>
            <a:endParaRPr lang="en-US"/>
          </a:p>
        </p:txBody>
      </p:sp>
      <p:grpSp>
        <p:nvGrpSpPr>
          <p:cNvPr id="14" name="Graphic 5">
            <a:extLst>
              <a:ext uri="{FF2B5EF4-FFF2-40B4-BE49-F238E27FC236}">
                <a16:creationId xmlns:a16="http://schemas.microsoft.com/office/drawing/2014/main" id="{3CB97345-5694-4A04-B51E-3927CBE30E24}"/>
              </a:ext>
            </a:extLst>
          </p:cNvPr>
          <p:cNvGrpSpPr/>
          <p:nvPr/>
        </p:nvGrpSpPr>
        <p:grpSpPr>
          <a:xfrm flipH="1">
            <a:off x="4708155" y="1361392"/>
            <a:ext cx="1508145" cy="777197"/>
            <a:chOff x="6830224" y="1343820"/>
            <a:chExt cx="1508145" cy="777197"/>
          </a:xfrm>
        </p:grpSpPr>
        <p:sp>
          <p:nvSpPr>
            <p:cNvPr id="15" name="Freeform: Shape 14">
              <a:extLst>
                <a:ext uri="{FF2B5EF4-FFF2-40B4-BE49-F238E27FC236}">
                  <a16:creationId xmlns:a16="http://schemas.microsoft.com/office/drawing/2014/main" id="{EC418865-ED16-4D1F-A8FE-1182DB5D5263}"/>
                </a:ext>
              </a:extLst>
            </p:cNvPr>
            <p:cNvSpPr/>
            <p:nvPr/>
          </p:nvSpPr>
          <p:spPr>
            <a:xfrm>
              <a:off x="6830224" y="1397355"/>
              <a:ext cx="1508145" cy="723662"/>
            </a:xfrm>
            <a:custGeom>
              <a:avLst/>
              <a:gdLst>
                <a:gd name="connsiteX0" fmla="*/ 0 w 1508145"/>
                <a:gd name="connsiteY0" fmla="*/ 0 h 723662"/>
                <a:gd name="connsiteX1" fmla="*/ 1508146 w 1508145"/>
                <a:gd name="connsiteY1" fmla="*/ 0 h 723662"/>
                <a:gd name="connsiteX2" fmla="*/ 1508146 w 1508145"/>
                <a:gd name="connsiteY2" fmla="*/ 723662 h 723662"/>
                <a:gd name="connsiteX3" fmla="*/ 0 w 1508145"/>
                <a:gd name="connsiteY3" fmla="*/ 723662 h 723662"/>
              </a:gdLst>
              <a:ahLst/>
              <a:cxnLst>
                <a:cxn ang="0">
                  <a:pos x="connsiteX0" y="connsiteY0"/>
                </a:cxn>
                <a:cxn ang="0">
                  <a:pos x="connsiteX1" y="connsiteY1"/>
                </a:cxn>
                <a:cxn ang="0">
                  <a:pos x="connsiteX2" y="connsiteY2"/>
                </a:cxn>
                <a:cxn ang="0">
                  <a:pos x="connsiteX3" y="connsiteY3"/>
                </a:cxn>
              </a:cxnLst>
              <a:rect l="l" t="t" r="r" b="b"/>
              <a:pathLst>
                <a:path w="1508145" h="723662">
                  <a:moveTo>
                    <a:pt x="0" y="0"/>
                  </a:moveTo>
                  <a:lnTo>
                    <a:pt x="1508146" y="0"/>
                  </a:lnTo>
                  <a:lnTo>
                    <a:pt x="1508146" y="723662"/>
                  </a:lnTo>
                  <a:lnTo>
                    <a:pt x="0" y="723662"/>
                  </a:lnTo>
                  <a:close/>
                </a:path>
              </a:pathLst>
            </a:custGeom>
            <a:noFill/>
            <a:ln w="2274"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C7F06BE7-D74E-4C66-BAB3-F2813E6E9062}"/>
                </a:ext>
              </a:extLst>
            </p:cNvPr>
            <p:cNvSpPr txBox="1"/>
            <p:nvPr/>
          </p:nvSpPr>
          <p:spPr>
            <a:xfrm>
              <a:off x="7086788" y="1343820"/>
              <a:ext cx="978601" cy="656590"/>
            </a:xfrm>
            <a:prstGeom prst="rect">
              <a:avLst/>
            </a:prstGeom>
            <a:noFill/>
          </p:spPr>
          <p:txBody>
            <a:bodyPr wrap="none" rtlCol="0">
              <a:spAutoFit/>
            </a:bodyPr>
            <a:lstStyle/>
            <a:p>
              <a:pPr algn="ctr">
                <a:lnSpc>
                  <a:spcPts val="1100"/>
                </a:lnSpc>
              </a:pPr>
              <a:r>
                <a:rPr lang="en-US" sz="1100" spc="-18" baseline="0" dirty="0">
                  <a:solidFill>
                    <a:srgbClr val="000000"/>
                  </a:solidFill>
                  <a:latin typeface="MyriadPro-Bold"/>
                  <a:sym typeface="MyriadPro-Bold"/>
                  <a:rtl val="0"/>
                </a:rPr>
                <a:t>All </a:t>
              </a:r>
              <a:br>
                <a:rPr lang="en-US" sz="1100" spc="-18" baseline="0" dirty="0">
                  <a:solidFill>
                    <a:srgbClr val="000000"/>
                  </a:solidFill>
                  <a:latin typeface="MyriadPro-Bold"/>
                  <a:sym typeface="MyriadPro-Bold"/>
                  <a:rtl val="0"/>
                </a:rPr>
              </a:br>
              <a:r>
                <a:rPr lang="en-US" sz="1100" spc="-18" baseline="0" dirty="0">
                  <a:solidFill>
                    <a:srgbClr val="000000"/>
                  </a:solidFill>
                  <a:latin typeface="MyriadPro-Bold"/>
                  <a:sym typeface="MyriadPro-Bold"/>
                  <a:rtl val="0"/>
                </a:rPr>
                <a:t>construction </a:t>
              </a:r>
              <a:br>
                <a:rPr lang="en-US" sz="1100" spc="-18" baseline="0" dirty="0">
                  <a:solidFill>
                    <a:srgbClr val="000000"/>
                  </a:solidFill>
                  <a:latin typeface="MyriadPro-Bold"/>
                  <a:sym typeface="MyriadPro-Bold"/>
                  <a:rtl val="0"/>
                </a:rPr>
              </a:br>
              <a:r>
                <a:rPr lang="en-US" sz="1100" spc="-18" baseline="0" dirty="0">
                  <a:solidFill>
                    <a:srgbClr val="000000"/>
                  </a:solidFill>
                  <a:latin typeface="MyriadPro-Bold"/>
                  <a:sym typeface="MyriadPro-Bold"/>
                  <a:rtl val="0"/>
                </a:rPr>
                <a:t>funding </a:t>
              </a:r>
              <a:br>
                <a:rPr lang="en-US" sz="1100" spc="-18" baseline="0" dirty="0">
                  <a:solidFill>
                    <a:srgbClr val="000000"/>
                  </a:solidFill>
                  <a:latin typeface="MyriadPro-Bold"/>
                  <a:sym typeface="MyriadPro-Bold"/>
                  <a:rtl val="0"/>
                </a:rPr>
              </a:br>
              <a:r>
                <a:rPr lang="en-US" sz="1100" spc="-18" baseline="0" dirty="0">
                  <a:solidFill>
                    <a:srgbClr val="000000"/>
                  </a:solidFill>
                  <a:latin typeface="MyriadPro-Bold"/>
                  <a:sym typeface="MyriadPro-Bold"/>
                  <a:rtl val="0"/>
                </a:rPr>
                <a:t>committed </a:t>
              </a:r>
            </a:p>
          </p:txBody>
        </p:sp>
      </p:grpSp>
      <p:sp>
        <p:nvSpPr>
          <p:cNvPr id="25" name="Freeform: Shape 24">
            <a:extLst>
              <a:ext uri="{FF2B5EF4-FFF2-40B4-BE49-F238E27FC236}">
                <a16:creationId xmlns:a16="http://schemas.microsoft.com/office/drawing/2014/main" id="{F25B0678-C258-4C7F-A951-50BA0A8DB680}"/>
              </a:ext>
            </a:extLst>
          </p:cNvPr>
          <p:cNvSpPr/>
          <p:nvPr/>
        </p:nvSpPr>
        <p:spPr>
          <a:xfrm flipH="1">
            <a:off x="1814663" y="2902829"/>
            <a:ext cx="2100514" cy="1030913"/>
          </a:xfrm>
          <a:custGeom>
            <a:avLst/>
            <a:gdLst>
              <a:gd name="connsiteX0" fmla="*/ 0 w 2179019"/>
              <a:gd name="connsiteY0" fmla="*/ 0 h 1045560"/>
              <a:gd name="connsiteX1" fmla="*/ 2179019 w 2179019"/>
              <a:gd name="connsiteY1" fmla="*/ 0 h 1045560"/>
              <a:gd name="connsiteX2" fmla="*/ 2179019 w 2179019"/>
              <a:gd name="connsiteY2" fmla="*/ 1045560 h 1045560"/>
              <a:gd name="connsiteX3" fmla="*/ 0 w 2179019"/>
              <a:gd name="connsiteY3" fmla="*/ 1045560 h 1045560"/>
            </a:gdLst>
            <a:ahLst/>
            <a:cxnLst>
              <a:cxn ang="0">
                <a:pos x="connsiteX0" y="connsiteY0"/>
              </a:cxn>
              <a:cxn ang="0">
                <a:pos x="connsiteX1" y="connsiteY1"/>
              </a:cxn>
              <a:cxn ang="0">
                <a:pos x="connsiteX2" y="connsiteY2"/>
              </a:cxn>
              <a:cxn ang="0">
                <a:pos x="connsiteX3" y="connsiteY3"/>
              </a:cxn>
            </a:cxnLst>
            <a:rect l="l" t="t" r="r" b="b"/>
            <a:pathLst>
              <a:path w="2179019" h="1045560">
                <a:moveTo>
                  <a:pt x="0" y="0"/>
                </a:moveTo>
                <a:lnTo>
                  <a:pt x="2179019" y="0"/>
                </a:lnTo>
                <a:lnTo>
                  <a:pt x="2179019" y="1045560"/>
                </a:lnTo>
                <a:lnTo>
                  <a:pt x="0" y="1045560"/>
                </a:lnTo>
                <a:close/>
              </a:path>
            </a:pathLst>
          </a:custGeom>
          <a:noFill/>
          <a:ln w="227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E7CEF96-C849-4E4C-BB95-9A6233A8A064}"/>
              </a:ext>
            </a:extLst>
          </p:cNvPr>
          <p:cNvSpPr/>
          <p:nvPr/>
        </p:nvSpPr>
        <p:spPr>
          <a:xfrm flipH="1">
            <a:off x="9860700" y="2732420"/>
            <a:ext cx="2414771" cy="286315"/>
          </a:xfrm>
          <a:custGeom>
            <a:avLst/>
            <a:gdLst>
              <a:gd name="connsiteX0" fmla="*/ 2414771 w 2414771"/>
              <a:gd name="connsiteY0" fmla="*/ 285715 h 286315"/>
              <a:gd name="connsiteX1" fmla="*/ 1863242 w 2414771"/>
              <a:gd name="connsiteY1" fmla="*/ 224143 h 286315"/>
              <a:gd name="connsiteX2" fmla="*/ 2096173 w 2414771"/>
              <a:gd name="connsiteY2" fmla="*/ 159136 h 286315"/>
              <a:gd name="connsiteX3" fmla="*/ 2377433 w 2414771"/>
              <a:gd name="connsiteY3" fmla="*/ 75288 h 286315"/>
              <a:gd name="connsiteX4" fmla="*/ 1509625 w 2414771"/>
              <a:gd name="connsiteY4" fmla="*/ 14194 h 286315"/>
              <a:gd name="connsiteX5" fmla="*/ 0 w 2414771"/>
              <a:gd name="connsiteY5" fmla="*/ 3318 h 28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771" h="286315">
                <a:moveTo>
                  <a:pt x="2414771" y="285715"/>
                </a:moveTo>
                <a:cubicBezTo>
                  <a:pt x="2407718" y="289470"/>
                  <a:pt x="1658480" y="276386"/>
                  <a:pt x="1863242" y="224143"/>
                </a:cubicBezTo>
                <a:cubicBezTo>
                  <a:pt x="1948773" y="202322"/>
                  <a:pt x="2002700" y="179933"/>
                  <a:pt x="2096173" y="159136"/>
                </a:cubicBezTo>
                <a:cubicBezTo>
                  <a:pt x="2269056" y="120682"/>
                  <a:pt x="2332334" y="94583"/>
                  <a:pt x="2377433" y="75288"/>
                </a:cubicBezTo>
                <a:cubicBezTo>
                  <a:pt x="2461804" y="39200"/>
                  <a:pt x="2286235" y="37516"/>
                  <a:pt x="1509625" y="14194"/>
                </a:cubicBezTo>
                <a:cubicBezTo>
                  <a:pt x="733014" y="-9129"/>
                  <a:pt x="0" y="3318"/>
                  <a:pt x="0" y="3318"/>
                </a:cubicBezTo>
              </a:path>
            </a:pathLst>
          </a:custGeom>
          <a:noFill/>
          <a:ln w="7125" cap="flat">
            <a:solidFill>
              <a:srgbClr val="FFFFFF"/>
            </a:solidFill>
            <a:custDash>
              <a:ds d="2819618" sp="2819618"/>
            </a:custDash>
            <a:miter/>
          </a:ln>
        </p:spPr>
        <p:txBody>
          <a:bodyPr rtlCol="0" anchor="ctr"/>
          <a:lstStyle/>
          <a:p>
            <a:endParaRPr lang="en-US"/>
          </a:p>
        </p:txBody>
      </p:sp>
      <p:sp>
        <p:nvSpPr>
          <p:cNvPr id="39" name="Freeform: Shape 38">
            <a:extLst>
              <a:ext uri="{FF2B5EF4-FFF2-40B4-BE49-F238E27FC236}">
                <a16:creationId xmlns:a16="http://schemas.microsoft.com/office/drawing/2014/main" id="{793E69E5-22A9-4E54-9456-C0657E5F0F6E}"/>
              </a:ext>
            </a:extLst>
          </p:cNvPr>
          <p:cNvSpPr/>
          <p:nvPr/>
        </p:nvSpPr>
        <p:spPr>
          <a:xfrm flipH="1">
            <a:off x="7682636" y="3393482"/>
            <a:ext cx="84394" cy="10330"/>
          </a:xfrm>
          <a:custGeom>
            <a:avLst/>
            <a:gdLst>
              <a:gd name="connsiteX0" fmla="*/ 0 w 84394"/>
              <a:gd name="connsiteY0" fmla="*/ 0 h 10330"/>
              <a:gd name="connsiteX1" fmla="*/ 84394 w 84394"/>
              <a:gd name="connsiteY1" fmla="*/ 0 h 10330"/>
              <a:gd name="connsiteX2" fmla="*/ 82961 w 84394"/>
              <a:gd name="connsiteY2" fmla="*/ 10330 h 10330"/>
              <a:gd name="connsiteX3" fmla="*/ 0 w 84394"/>
              <a:gd name="connsiteY3" fmla="*/ 9602 h 10330"/>
            </a:gdLst>
            <a:ahLst/>
            <a:cxnLst>
              <a:cxn ang="0">
                <a:pos x="connsiteX0" y="connsiteY0"/>
              </a:cxn>
              <a:cxn ang="0">
                <a:pos x="connsiteX1" y="connsiteY1"/>
              </a:cxn>
              <a:cxn ang="0">
                <a:pos x="connsiteX2" y="connsiteY2"/>
              </a:cxn>
              <a:cxn ang="0">
                <a:pos x="connsiteX3" y="connsiteY3"/>
              </a:cxn>
            </a:cxnLst>
            <a:rect l="l" t="t" r="r" b="b"/>
            <a:pathLst>
              <a:path w="84394" h="10330">
                <a:moveTo>
                  <a:pt x="0" y="0"/>
                </a:moveTo>
                <a:lnTo>
                  <a:pt x="84394" y="0"/>
                </a:lnTo>
                <a:lnTo>
                  <a:pt x="82961" y="10330"/>
                </a:lnTo>
                <a:lnTo>
                  <a:pt x="0" y="9602"/>
                </a:lnTo>
                <a:close/>
              </a:path>
            </a:pathLst>
          </a:custGeom>
          <a:solidFill>
            <a:srgbClr val="FFFFFF"/>
          </a:solidFill>
          <a:ln w="2274" cap="flat">
            <a:noFill/>
            <a:prstDash val="solid"/>
            <a:miter/>
          </a:ln>
        </p:spPr>
        <p:txBody>
          <a:bodyPr rtlCol="0" anchor="ctr"/>
          <a:lstStyle/>
          <a:p>
            <a:endParaRPr lang="en-US"/>
          </a:p>
        </p:txBody>
      </p:sp>
      <p:grpSp>
        <p:nvGrpSpPr>
          <p:cNvPr id="40" name="Graphic 5">
            <a:extLst>
              <a:ext uri="{FF2B5EF4-FFF2-40B4-BE49-F238E27FC236}">
                <a16:creationId xmlns:a16="http://schemas.microsoft.com/office/drawing/2014/main" id="{80242104-22C1-4C53-9BC8-21555EEC220E}"/>
              </a:ext>
            </a:extLst>
          </p:cNvPr>
          <p:cNvGrpSpPr/>
          <p:nvPr/>
        </p:nvGrpSpPr>
        <p:grpSpPr>
          <a:xfrm flipH="1">
            <a:off x="4431580" y="4295830"/>
            <a:ext cx="2252504" cy="2236654"/>
            <a:chOff x="6370142" y="4268932"/>
            <a:chExt cx="2252504" cy="2236654"/>
          </a:xfrm>
        </p:grpSpPr>
        <p:pic>
          <p:nvPicPr>
            <p:cNvPr id="41" name="Picture 40">
              <a:extLst>
                <a:ext uri="{FF2B5EF4-FFF2-40B4-BE49-F238E27FC236}">
                  <a16:creationId xmlns:a16="http://schemas.microsoft.com/office/drawing/2014/main" id="{B738181E-098C-405C-AC6B-50C32CD62B4D}"/>
                </a:ext>
              </a:extLst>
            </p:cNvPr>
            <p:cNvPicPr>
              <a:picLocks noChangeAspect="1"/>
            </p:cNvPicPr>
            <p:nvPr/>
          </p:nvPicPr>
          <p:blipFill>
            <a:blip r:embed="rId3"/>
            <a:stretch>
              <a:fillRect/>
            </a:stretch>
          </p:blipFill>
          <p:spPr>
            <a:xfrm>
              <a:off x="6370142" y="4268932"/>
              <a:ext cx="2252504" cy="2236654"/>
            </a:xfrm>
            <a:custGeom>
              <a:avLst/>
              <a:gdLst>
                <a:gd name="connsiteX0" fmla="*/ 1697 w 2252504"/>
                <a:gd name="connsiteY0" fmla="*/ 644 h 2236654"/>
                <a:gd name="connsiteX1" fmla="*/ 2254202 w 2252504"/>
                <a:gd name="connsiteY1" fmla="*/ 644 h 2236654"/>
                <a:gd name="connsiteX2" fmla="*/ 2254202 w 2252504"/>
                <a:gd name="connsiteY2" fmla="*/ 2237298 h 2236654"/>
                <a:gd name="connsiteX3" fmla="*/ 1697 w 2252504"/>
                <a:gd name="connsiteY3" fmla="*/ 2237298 h 2236654"/>
              </a:gdLst>
              <a:ahLst/>
              <a:cxnLst>
                <a:cxn ang="0">
                  <a:pos x="connsiteX0" y="connsiteY0"/>
                </a:cxn>
                <a:cxn ang="0">
                  <a:pos x="connsiteX1" y="connsiteY1"/>
                </a:cxn>
                <a:cxn ang="0">
                  <a:pos x="connsiteX2" y="connsiteY2"/>
                </a:cxn>
                <a:cxn ang="0">
                  <a:pos x="connsiteX3" y="connsiteY3"/>
                </a:cxn>
              </a:cxnLst>
              <a:rect l="l" t="t" r="r" b="b"/>
              <a:pathLst>
                <a:path w="2252504" h="2236654">
                  <a:moveTo>
                    <a:pt x="1697" y="644"/>
                  </a:moveTo>
                  <a:lnTo>
                    <a:pt x="2254202" y="644"/>
                  </a:lnTo>
                  <a:lnTo>
                    <a:pt x="2254202" y="2237298"/>
                  </a:lnTo>
                  <a:lnTo>
                    <a:pt x="1697" y="2237298"/>
                  </a:lnTo>
                  <a:close/>
                </a:path>
              </a:pathLst>
            </a:custGeom>
          </p:spPr>
        </p:pic>
        <p:grpSp>
          <p:nvGrpSpPr>
            <p:cNvPr id="42" name="Graphic 5">
              <a:extLst>
                <a:ext uri="{FF2B5EF4-FFF2-40B4-BE49-F238E27FC236}">
                  <a16:creationId xmlns:a16="http://schemas.microsoft.com/office/drawing/2014/main" id="{891932EC-B627-43D4-BA4E-1F90477367E3}"/>
                </a:ext>
              </a:extLst>
            </p:cNvPr>
            <p:cNvGrpSpPr/>
            <p:nvPr/>
          </p:nvGrpSpPr>
          <p:grpSpPr>
            <a:xfrm>
              <a:off x="6425183" y="4323974"/>
              <a:ext cx="2141748" cy="2126025"/>
              <a:chOff x="6425183" y="4323974"/>
              <a:chExt cx="2141748" cy="2126025"/>
            </a:xfrm>
          </p:grpSpPr>
          <p:grpSp>
            <p:nvGrpSpPr>
              <p:cNvPr id="43" name="Graphic 5">
                <a:extLst>
                  <a:ext uri="{FF2B5EF4-FFF2-40B4-BE49-F238E27FC236}">
                    <a16:creationId xmlns:a16="http://schemas.microsoft.com/office/drawing/2014/main" id="{633B6D39-8A13-4D9A-AF2B-D46B83A752D8}"/>
                  </a:ext>
                </a:extLst>
              </p:cNvPr>
              <p:cNvGrpSpPr/>
              <p:nvPr/>
            </p:nvGrpSpPr>
            <p:grpSpPr>
              <a:xfrm>
                <a:off x="6425183" y="4327182"/>
                <a:ext cx="2141748" cy="2122817"/>
                <a:chOff x="6425183" y="4327182"/>
                <a:chExt cx="2141748" cy="2122817"/>
              </a:xfrm>
            </p:grpSpPr>
            <p:sp>
              <p:nvSpPr>
                <p:cNvPr id="44" name="Freeform: Shape 43">
                  <a:extLst>
                    <a:ext uri="{FF2B5EF4-FFF2-40B4-BE49-F238E27FC236}">
                      <a16:creationId xmlns:a16="http://schemas.microsoft.com/office/drawing/2014/main" id="{2A7806F4-D4C7-4CB2-A7D1-412B9C015F52}"/>
                    </a:ext>
                  </a:extLst>
                </p:cNvPr>
                <p:cNvSpPr/>
                <p:nvPr/>
              </p:nvSpPr>
              <p:spPr>
                <a:xfrm>
                  <a:off x="6450850" y="4359129"/>
                  <a:ext cx="2090370" cy="2064817"/>
                </a:xfrm>
                <a:custGeom>
                  <a:avLst/>
                  <a:gdLst>
                    <a:gd name="connsiteX0" fmla="*/ 1045173 w 2090370"/>
                    <a:gd name="connsiteY0" fmla="*/ 2064817 h 2064817"/>
                    <a:gd name="connsiteX1" fmla="*/ 607914 w 2090370"/>
                    <a:gd name="connsiteY1" fmla="*/ 1902856 h 2064817"/>
                    <a:gd name="connsiteX2" fmla="*/ 278097 w 2090370"/>
                    <a:gd name="connsiteY2" fmla="*/ 1611243 h 2064817"/>
                    <a:gd name="connsiteX3" fmla="*/ 71447 w 2090370"/>
                    <a:gd name="connsiteY3" fmla="*/ 1237330 h 2064817"/>
                    <a:gd name="connsiteX4" fmla="*/ 0 w 2090370"/>
                    <a:gd name="connsiteY4" fmla="*/ 828694 h 2064817"/>
                    <a:gd name="connsiteX5" fmla="*/ 42641 w 2090370"/>
                    <a:gd name="connsiteY5" fmla="*/ 472847 h 2064817"/>
                    <a:gd name="connsiteX6" fmla="*/ 263671 w 2090370"/>
                    <a:gd name="connsiteY6" fmla="*/ 3959 h 2064817"/>
                    <a:gd name="connsiteX7" fmla="*/ 647346 w 2090370"/>
                    <a:gd name="connsiteY7" fmla="*/ 58045 h 2064817"/>
                    <a:gd name="connsiteX8" fmla="*/ 1045151 w 2090370"/>
                    <a:gd name="connsiteY8" fmla="*/ 0 h 2064817"/>
                    <a:gd name="connsiteX9" fmla="*/ 1442842 w 2090370"/>
                    <a:gd name="connsiteY9" fmla="*/ 58045 h 2064817"/>
                    <a:gd name="connsiteX10" fmla="*/ 1826426 w 2090370"/>
                    <a:gd name="connsiteY10" fmla="*/ 3982 h 2064817"/>
                    <a:gd name="connsiteX11" fmla="*/ 2047161 w 2090370"/>
                    <a:gd name="connsiteY11" fmla="*/ 472688 h 2064817"/>
                    <a:gd name="connsiteX12" fmla="*/ 2090370 w 2090370"/>
                    <a:gd name="connsiteY12" fmla="*/ 828739 h 2064817"/>
                    <a:gd name="connsiteX13" fmla="*/ 2019423 w 2090370"/>
                    <a:gd name="connsiteY13" fmla="*/ 1237398 h 2064817"/>
                    <a:gd name="connsiteX14" fmla="*/ 1813615 w 2090370"/>
                    <a:gd name="connsiteY14" fmla="*/ 1611289 h 2064817"/>
                    <a:gd name="connsiteX15" fmla="*/ 1483981 w 2090370"/>
                    <a:gd name="connsiteY15" fmla="*/ 1902879 h 2064817"/>
                    <a:gd name="connsiteX16" fmla="*/ 1045173 w 2090370"/>
                    <a:gd name="connsiteY16" fmla="*/ 2064817 h 20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0370" h="2064817">
                      <a:moveTo>
                        <a:pt x="1045173" y="2064817"/>
                      </a:moveTo>
                      <a:cubicBezTo>
                        <a:pt x="888058" y="2037991"/>
                        <a:pt x="740932" y="1983495"/>
                        <a:pt x="607914" y="1902856"/>
                      </a:cubicBezTo>
                      <a:cubicBezTo>
                        <a:pt x="482062" y="1826562"/>
                        <a:pt x="371092" y="1728448"/>
                        <a:pt x="278097" y="1611243"/>
                      </a:cubicBezTo>
                      <a:cubicBezTo>
                        <a:pt x="188902" y="1498816"/>
                        <a:pt x="119366" y="1373011"/>
                        <a:pt x="71447" y="1237330"/>
                      </a:cubicBezTo>
                      <a:cubicBezTo>
                        <a:pt x="24050" y="1103105"/>
                        <a:pt x="0" y="965626"/>
                        <a:pt x="0" y="828694"/>
                      </a:cubicBezTo>
                      <a:cubicBezTo>
                        <a:pt x="68" y="702501"/>
                        <a:pt x="14403" y="582771"/>
                        <a:pt x="42641" y="472847"/>
                      </a:cubicBezTo>
                      <a:cubicBezTo>
                        <a:pt x="100117" y="241441"/>
                        <a:pt x="200893" y="91243"/>
                        <a:pt x="263671" y="3959"/>
                      </a:cubicBezTo>
                      <a:cubicBezTo>
                        <a:pt x="356347" y="53835"/>
                        <a:pt x="576764" y="58045"/>
                        <a:pt x="647346" y="58045"/>
                      </a:cubicBezTo>
                      <a:cubicBezTo>
                        <a:pt x="700567" y="58045"/>
                        <a:pt x="953885" y="55064"/>
                        <a:pt x="1045151" y="0"/>
                      </a:cubicBezTo>
                      <a:cubicBezTo>
                        <a:pt x="1136394" y="55064"/>
                        <a:pt x="1389644" y="58045"/>
                        <a:pt x="1442842" y="58045"/>
                      </a:cubicBezTo>
                      <a:cubicBezTo>
                        <a:pt x="1513424" y="58045"/>
                        <a:pt x="1733750" y="53858"/>
                        <a:pt x="1826426" y="3982"/>
                      </a:cubicBezTo>
                      <a:cubicBezTo>
                        <a:pt x="1886314" y="87397"/>
                        <a:pt x="1989776" y="241941"/>
                        <a:pt x="2047161" y="472688"/>
                      </a:cubicBezTo>
                      <a:cubicBezTo>
                        <a:pt x="2075785" y="583999"/>
                        <a:pt x="2090302" y="703730"/>
                        <a:pt x="2090370" y="828739"/>
                      </a:cubicBezTo>
                      <a:cubicBezTo>
                        <a:pt x="2090370" y="965808"/>
                        <a:pt x="2066502" y="1103310"/>
                        <a:pt x="2019423" y="1237398"/>
                      </a:cubicBezTo>
                      <a:cubicBezTo>
                        <a:pt x="1971754" y="1373193"/>
                        <a:pt x="1902492" y="1498998"/>
                        <a:pt x="1813615" y="1611289"/>
                      </a:cubicBezTo>
                      <a:cubicBezTo>
                        <a:pt x="1720802" y="1728539"/>
                        <a:pt x="1609900" y="1826631"/>
                        <a:pt x="1483981" y="1902879"/>
                      </a:cubicBezTo>
                      <a:cubicBezTo>
                        <a:pt x="1350757" y="1983518"/>
                        <a:pt x="1203130" y="2037991"/>
                        <a:pt x="1045173" y="2064817"/>
                      </a:cubicBezTo>
                      <a:close/>
                    </a:path>
                  </a:pathLst>
                </a:custGeom>
                <a:solidFill>
                  <a:srgbClr val="0D4CA8"/>
                </a:solidFill>
                <a:ln w="22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83C3A8D-04F8-4245-A6B7-55EEE7A60314}"/>
                    </a:ext>
                  </a:extLst>
                </p:cNvPr>
                <p:cNvSpPr/>
                <p:nvPr/>
              </p:nvSpPr>
              <p:spPr>
                <a:xfrm>
                  <a:off x="6425183" y="4327182"/>
                  <a:ext cx="2141748" cy="2122817"/>
                </a:xfrm>
                <a:custGeom>
                  <a:avLst/>
                  <a:gdLst>
                    <a:gd name="connsiteX0" fmla="*/ 1070840 w 2141748"/>
                    <a:gd name="connsiteY0" fmla="*/ 61367 h 2122817"/>
                    <a:gd name="connsiteX1" fmla="*/ 1211709 w 2141748"/>
                    <a:gd name="connsiteY1" fmla="*/ 98842 h 2122817"/>
                    <a:gd name="connsiteX2" fmla="*/ 1468531 w 2141748"/>
                    <a:gd name="connsiteY2" fmla="*/ 115680 h 2122817"/>
                    <a:gd name="connsiteX3" fmla="*/ 1843446 w 2141748"/>
                    <a:gd name="connsiteY3" fmla="*/ 68034 h 2122817"/>
                    <a:gd name="connsiteX4" fmla="*/ 2047912 w 2141748"/>
                    <a:gd name="connsiteY4" fmla="*/ 510823 h 2122817"/>
                    <a:gd name="connsiteX5" fmla="*/ 2047957 w 2141748"/>
                    <a:gd name="connsiteY5" fmla="*/ 511028 h 2122817"/>
                    <a:gd name="connsiteX6" fmla="*/ 2048002 w 2141748"/>
                    <a:gd name="connsiteY6" fmla="*/ 511233 h 2122817"/>
                    <a:gd name="connsiteX7" fmla="*/ 2090347 w 2141748"/>
                    <a:gd name="connsiteY7" fmla="*/ 860686 h 2122817"/>
                    <a:gd name="connsiteX8" fmla="*/ 2020857 w 2141748"/>
                    <a:gd name="connsiteY8" fmla="*/ 1260857 h 2122817"/>
                    <a:gd name="connsiteX9" fmla="*/ 1819145 w 2141748"/>
                    <a:gd name="connsiteY9" fmla="*/ 1627330 h 2122817"/>
                    <a:gd name="connsiteX10" fmla="*/ 1496336 w 2141748"/>
                    <a:gd name="connsiteY10" fmla="*/ 1912891 h 2122817"/>
                    <a:gd name="connsiteX11" fmla="*/ 1070840 w 2141748"/>
                    <a:gd name="connsiteY11" fmla="*/ 2070756 h 2122817"/>
                    <a:gd name="connsiteX12" fmla="*/ 646868 w 2141748"/>
                    <a:gd name="connsiteY12" fmla="*/ 1912891 h 2122817"/>
                    <a:gd name="connsiteX13" fmla="*/ 323855 w 2141748"/>
                    <a:gd name="connsiteY13" fmla="*/ 1627285 h 2122817"/>
                    <a:gd name="connsiteX14" fmla="*/ 121300 w 2141748"/>
                    <a:gd name="connsiteY14" fmla="*/ 1260789 h 2122817"/>
                    <a:gd name="connsiteX15" fmla="*/ 51332 w 2141748"/>
                    <a:gd name="connsiteY15" fmla="*/ 860731 h 2122817"/>
                    <a:gd name="connsiteX16" fmla="*/ 93154 w 2141748"/>
                    <a:gd name="connsiteY16" fmla="*/ 511255 h 2122817"/>
                    <a:gd name="connsiteX17" fmla="*/ 93200 w 2141748"/>
                    <a:gd name="connsiteY17" fmla="*/ 511051 h 2122817"/>
                    <a:gd name="connsiteX18" fmla="*/ 93245 w 2141748"/>
                    <a:gd name="connsiteY18" fmla="*/ 510846 h 2122817"/>
                    <a:gd name="connsiteX19" fmla="*/ 297961 w 2141748"/>
                    <a:gd name="connsiteY19" fmla="*/ 68057 h 2122817"/>
                    <a:gd name="connsiteX20" fmla="*/ 672990 w 2141748"/>
                    <a:gd name="connsiteY20" fmla="*/ 115703 h 2122817"/>
                    <a:gd name="connsiteX21" fmla="*/ 929880 w 2141748"/>
                    <a:gd name="connsiteY21" fmla="*/ 98865 h 2122817"/>
                    <a:gd name="connsiteX22" fmla="*/ 1070840 w 2141748"/>
                    <a:gd name="connsiteY22" fmla="*/ 61367 h 2122817"/>
                    <a:gd name="connsiteX23" fmla="*/ 1070840 w 2141748"/>
                    <a:gd name="connsiteY23" fmla="*/ 0 h 2122817"/>
                    <a:gd name="connsiteX24" fmla="*/ 673035 w 2141748"/>
                    <a:gd name="connsiteY24" fmla="*/ 64325 h 2122817"/>
                    <a:gd name="connsiteX25" fmla="*/ 283126 w 2141748"/>
                    <a:gd name="connsiteY25" fmla="*/ 728 h 2122817"/>
                    <a:gd name="connsiteX26" fmla="*/ 43437 w 2141748"/>
                    <a:gd name="connsiteY26" fmla="*/ 498422 h 2122817"/>
                    <a:gd name="connsiteX27" fmla="*/ 0 w 2141748"/>
                    <a:gd name="connsiteY27" fmla="*/ 860663 h 2122817"/>
                    <a:gd name="connsiteX28" fmla="*/ 1070840 w 2141748"/>
                    <a:gd name="connsiteY28" fmla="*/ 2122818 h 2122817"/>
                    <a:gd name="connsiteX29" fmla="*/ 2141749 w 2141748"/>
                    <a:gd name="connsiteY29" fmla="*/ 860663 h 2122817"/>
                    <a:gd name="connsiteX30" fmla="*/ 2097788 w 2141748"/>
                    <a:gd name="connsiteY30" fmla="*/ 498422 h 2122817"/>
                    <a:gd name="connsiteX31" fmla="*/ 1858350 w 2141748"/>
                    <a:gd name="connsiteY31" fmla="*/ 728 h 2122817"/>
                    <a:gd name="connsiteX32" fmla="*/ 1468554 w 2141748"/>
                    <a:gd name="connsiteY32" fmla="*/ 64325 h 2122817"/>
                    <a:gd name="connsiteX33" fmla="*/ 1070840 w 2141748"/>
                    <a:gd name="connsiteY33" fmla="*/ 0 h 2122817"/>
                    <a:gd name="connsiteX34" fmla="*/ 1070840 w 2141748"/>
                    <a:gd name="connsiteY34" fmla="*/ 0 h 2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1748" h="2122817">
                      <a:moveTo>
                        <a:pt x="1070840" y="61367"/>
                      </a:moveTo>
                      <a:cubicBezTo>
                        <a:pt x="1097416" y="74450"/>
                        <a:pt x="1139989" y="88080"/>
                        <a:pt x="1211709" y="98842"/>
                      </a:cubicBezTo>
                      <a:cubicBezTo>
                        <a:pt x="1284157" y="109696"/>
                        <a:pt x="1375377" y="115680"/>
                        <a:pt x="1468531" y="115680"/>
                      </a:cubicBezTo>
                      <a:cubicBezTo>
                        <a:pt x="1554176" y="115680"/>
                        <a:pt x="1740439" y="110424"/>
                        <a:pt x="1843446" y="68034"/>
                      </a:cubicBezTo>
                      <a:cubicBezTo>
                        <a:pt x="1905199" y="155613"/>
                        <a:pt x="1995031" y="298189"/>
                        <a:pt x="2047912" y="510823"/>
                      </a:cubicBezTo>
                      <a:lnTo>
                        <a:pt x="2047957" y="511028"/>
                      </a:lnTo>
                      <a:lnTo>
                        <a:pt x="2048002" y="511233"/>
                      </a:lnTo>
                      <a:cubicBezTo>
                        <a:pt x="2076035" y="620269"/>
                        <a:pt x="2090279" y="737838"/>
                        <a:pt x="2090347" y="860686"/>
                      </a:cubicBezTo>
                      <a:cubicBezTo>
                        <a:pt x="2090347" y="994865"/>
                        <a:pt x="2066956" y="1129500"/>
                        <a:pt x="2020857" y="1260857"/>
                      </a:cubicBezTo>
                      <a:cubicBezTo>
                        <a:pt x="1974121" y="1393967"/>
                        <a:pt x="1906269" y="1517247"/>
                        <a:pt x="1819145" y="1627330"/>
                      </a:cubicBezTo>
                      <a:cubicBezTo>
                        <a:pt x="1728243" y="1742169"/>
                        <a:pt x="1619639" y="1838235"/>
                        <a:pt x="1496336" y="1912891"/>
                      </a:cubicBezTo>
                      <a:cubicBezTo>
                        <a:pt x="1367094" y="1991141"/>
                        <a:pt x="1223973" y="2044226"/>
                        <a:pt x="1070840" y="2070756"/>
                      </a:cubicBezTo>
                      <a:cubicBezTo>
                        <a:pt x="918526" y="2044226"/>
                        <a:pt x="775928" y="1991118"/>
                        <a:pt x="646868" y="1912891"/>
                      </a:cubicBezTo>
                      <a:cubicBezTo>
                        <a:pt x="523633" y="1838190"/>
                        <a:pt x="414938" y="1742078"/>
                        <a:pt x="323855" y="1627285"/>
                      </a:cubicBezTo>
                      <a:cubicBezTo>
                        <a:pt x="236435" y="1517088"/>
                        <a:pt x="168287" y="1393785"/>
                        <a:pt x="121300" y="1260789"/>
                      </a:cubicBezTo>
                      <a:cubicBezTo>
                        <a:pt x="74883" y="1129317"/>
                        <a:pt x="51332" y="994706"/>
                        <a:pt x="51332" y="860731"/>
                      </a:cubicBezTo>
                      <a:cubicBezTo>
                        <a:pt x="51401" y="736678"/>
                        <a:pt x="65463" y="619086"/>
                        <a:pt x="93154" y="511255"/>
                      </a:cubicBezTo>
                      <a:lnTo>
                        <a:pt x="93200" y="511051"/>
                      </a:lnTo>
                      <a:lnTo>
                        <a:pt x="93245" y="510846"/>
                      </a:lnTo>
                      <a:cubicBezTo>
                        <a:pt x="145943" y="298712"/>
                        <a:pt x="236048" y="155864"/>
                        <a:pt x="297961" y="68057"/>
                      </a:cubicBezTo>
                      <a:cubicBezTo>
                        <a:pt x="400990" y="110447"/>
                        <a:pt x="587321" y="115703"/>
                        <a:pt x="672990" y="115703"/>
                      </a:cubicBezTo>
                      <a:cubicBezTo>
                        <a:pt x="766166" y="115703"/>
                        <a:pt x="857409" y="109719"/>
                        <a:pt x="929880" y="98865"/>
                      </a:cubicBezTo>
                      <a:cubicBezTo>
                        <a:pt x="1001668" y="88080"/>
                        <a:pt x="1044241" y="74450"/>
                        <a:pt x="1070840" y="61367"/>
                      </a:cubicBezTo>
                      <a:moveTo>
                        <a:pt x="1070840" y="0"/>
                      </a:moveTo>
                      <a:cubicBezTo>
                        <a:pt x="1028017" y="42345"/>
                        <a:pt x="850173" y="64325"/>
                        <a:pt x="673035" y="64325"/>
                      </a:cubicBezTo>
                      <a:cubicBezTo>
                        <a:pt x="501016" y="64325"/>
                        <a:pt x="329657" y="43619"/>
                        <a:pt x="283126" y="728"/>
                      </a:cubicBezTo>
                      <a:cubicBezTo>
                        <a:pt x="221804" y="85145"/>
                        <a:pt x="106329" y="245286"/>
                        <a:pt x="43437" y="498422"/>
                      </a:cubicBezTo>
                      <a:cubicBezTo>
                        <a:pt x="17065" y="601156"/>
                        <a:pt x="68" y="723435"/>
                        <a:pt x="0" y="860663"/>
                      </a:cubicBezTo>
                      <a:cubicBezTo>
                        <a:pt x="0" y="1419520"/>
                        <a:pt x="399443" y="2010413"/>
                        <a:pt x="1070840" y="2122818"/>
                      </a:cubicBezTo>
                      <a:cubicBezTo>
                        <a:pt x="1745900" y="2010413"/>
                        <a:pt x="2141749" y="1419520"/>
                        <a:pt x="2141749" y="860663"/>
                      </a:cubicBezTo>
                      <a:cubicBezTo>
                        <a:pt x="2141680" y="723457"/>
                        <a:pt x="2124205" y="601156"/>
                        <a:pt x="2097788" y="498422"/>
                      </a:cubicBezTo>
                      <a:cubicBezTo>
                        <a:pt x="2034828" y="245263"/>
                        <a:pt x="1919671" y="85122"/>
                        <a:pt x="1858350" y="728"/>
                      </a:cubicBezTo>
                      <a:cubicBezTo>
                        <a:pt x="1811818" y="43619"/>
                        <a:pt x="1640505" y="64325"/>
                        <a:pt x="1468554" y="64325"/>
                      </a:cubicBezTo>
                      <a:cubicBezTo>
                        <a:pt x="1291438" y="64325"/>
                        <a:pt x="1113640" y="42345"/>
                        <a:pt x="1070840" y="0"/>
                      </a:cubicBezTo>
                      <a:lnTo>
                        <a:pt x="1070840" y="0"/>
                      </a:lnTo>
                      <a:close/>
                    </a:path>
                  </a:pathLst>
                </a:custGeom>
                <a:solidFill>
                  <a:srgbClr val="FFFFFF"/>
                </a:solidFill>
                <a:ln w="2274" cap="flat">
                  <a:noFill/>
                  <a:prstDash val="solid"/>
                  <a:miter/>
                </a:ln>
              </p:spPr>
              <p:txBody>
                <a:bodyPr rtlCol="0" anchor="ctr"/>
                <a:lstStyle/>
                <a:p>
                  <a:endParaRPr lang="en-US"/>
                </a:p>
              </p:txBody>
            </p:sp>
          </p:grpSp>
          <p:grpSp>
            <p:nvGrpSpPr>
              <p:cNvPr id="46" name="Graphic 5">
                <a:extLst>
                  <a:ext uri="{FF2B5EF4-FFF2-40B4-BE49-F238E27FC236}">
                    <a16:creationId xmlns:a16="http://schemas.microsoft.com/office/drawing/2014/main" id="{68DFA73E-723A-4ECC-AB4E-17DAAB5FE1AA}"/>
                  </a:ext>
                </a:extLst>
              </p:cNvPr>
              <p:cNvGrpSpPr/>
              <p:nvPr/>
            </p:nvGrpSpPr>
            <p:grpSpPr>
              <a:xfrm>
                <a:off x="6471464" y="4323974"/>
                <a:ext cx="2048662" cy="501653"/>
                <a:chOff x="6471464" y="4323974"/>
                <a:chExt cx="2048662" cy="501653"/>
              </a:xfrm>
            </p:grpSpPr>
            <p:sp>
              <p:nvSpPr>
                <p:cNvPr id="47" name="Freeform: Shape 46">
                  <a:extLst>
                    <a:ext uri="{FF2B5EF4-FFF2-40B4-BE49-F238E27FC236}">
                      <a16:creationId xmlns:a16="http://schemas.microsoft.com/office/drawing/2014/main" id="{2DC12F92-E0EE-4E3A-B8EB-AAA1D4678FD7}"/>
                    </a:ext>
                  </a:extLst>
                </p:cNvPr>
                <p:cNvSpPr/>
                <p:nvPr/>
              </p:nvSpPr>
              <p:spPr>
                <a:xfrm>
                  <a:off x="6502478" y="4353736"/>
                  <a:ext cx="1986612" cy="446179"/>
                </a:xfrm>
                <a:custGeom>
                  <a:avLst/>
                  <a:gdLst>
                    <a:gd name="connsiteX0" fmla="*/ 0 w 1986612"/>
                    <a:gd name="connsiteY0" fmla="*/ 446180 h 446179"/>
                    <a:gd name="connsiteX1" fmla="*/ 211565 w 1986612"/>
                    <a:gd name="connsiteY1" fmla="*/ 9898 h 446179"/>
                    <a:gd name="connsiteX2" fmla="*/ 576809 w 1986612"/>
                    <a:gd name="connsiteY2" fmla="*/ 61640 h 446179"/>
                    <a:gd name="connsiteX3" fmla="*/ 993568 w 1986612"/>
                    <a:gd name="connsiteY3" fmla="*/ 0 h 446179"/>
                    <a:gd name="connsiteX4" fmla="*/ 1403865 w 1986612"/>
                    <a:gd name="connsiteY4" fmla="*/ 60548 h 446179"/>
                    <a:gd name="connsiteX5" fmla="*/ 1775253 w 1986612"/>
                    <a:gd name="connsiteY5" fmla="*/ 7896 h 446179"/>
                    <a:gd name="connsiteX6" fmla="*/ 1986613 w 1986612"/>
                    <a:gd name="connsiteY6" fmla="*/ 446180 h 446179"/>
                    <a:gd name="connsiteX7" fmla="*/ 0 w 1986612"/>
                    <a:gd name="connsiteY7" fmla="*/ 446180 h 4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6612" h="446179">
                      <a:moveTo>
                        <a:pt x="0" y="446180"/>
                      </a:moveTo>
                      <a:cubicBezTo>
                        <a:pt x="60047" y="230633"/>
                        <a:pt x="158185" y="84303"/>
                        <a:pt x="211565" y="9898"/>
                      </a:cubicBezTo>
                      <a:cubicBezTo>
                        <a:pt x="299349" y="57635"/>
                        <a:pt x="509572" y="61640"/>
                        <a:pt x="576809" y="61640"/>
                      </a:cubicBezTo>
                      <a:cubicBezTo>
                        <a:pt x="728486" y="61640"/>
                        <a:pt x="920141" y="45189"/>
                        <a:pt x="993568" y="0"/>
                      </a:cubicBezTo>
                      <a:cubicBezTo>
                        <a:pt x="1066130" y="44393"/>
                        <a:pt x="1254645" y="60548"/>
                        <a:pt x="1403865" y="60548"/>
                      </a:cubicBezTo>
                      <a:cubicBezTo>
                        <a:pt x="1472263" y="60548"/>
                        <a:pt x="1686308" y="56475"/>
                        <a:pt x="1775253" y="7896"/>
                      </a:cubicBezTo>
                      <a:cubicBezTo>
                        <a:pt x="1847132" y="109104"/>
                        <a:pt x="1931640" y="248039"/>
                        <a:pt x="1986613" y="446180"/>
                      </a:cubicBezTo>
                      <a:lnTo>
                        <a:pt x="0" y="446180"/>
                      </a:lnTo>
                      <a:close/>
                    </a:path>
                  </a:pathLst>
                </a:custGeom>
                <a:solidFill>
                  <a:srgbClr val="CD1111"/>
                </a:solidFill>
                <a:ln w="227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628BA80-D39B-401E-9E7E-CCABA635DF26}"/>
                    </a:ext>
                  </a:extLst>
                </p:cNvPr>
                <p:cNvSpPr/>
                <p:nvPr/>
              </p:nvSpPr>
              <p:spPr>
                <a:xfrm>
                  <a:off x="6471464" y="4323974"/>
                  <a:ext cx="2048662" cy="501653"/>
                </a:xfrm>
                <a:custGeom>
                  <a:avLst/>
                  <a:gdLst>
                    <a:gd name="connsiteX0" fmla="*/ 1024582 w 2048662"/>
                    <a:gd name="connsiteY0" fmla="*/ 57363 h 501653"/>
                    <a:gd name="connsiteX1" fmla="*/ 1171117 w 2048662"/>
                    <a:gd name="connsiteY1" fmla="*/ 96658 h 501653"/>
                    <a:gd name="connsiteX2" fmla="*/ 1434901 w 2048662"/>
                    <a:gd name="connsiteY2" fmla="*/ 114156 h 501653"/>
                    <a:gd name="connsiteX3" fmla="*/ 1798211 w 2048662"/>
                    <a:gd name="connsiteY3" fmla="*/ 68557 h 501653"/>
                    <a:gd name="connsiteX4" fmla="*/ 1985930 w 2048662"/>
                    <a:gd name="connsiteY4" fmla="*/ 453939 h 501653"/>
                    <a:gd name="connsiteX5" fmla="*/ 62824 w 2048662"/>
                    <a:gd name="connsiteY5" fmla="*/ 453939 h 501653"/>
                    <a:gd name="connsiteX6" fmla="*/ 250429 w 2048662"/>
                    <a:gd name="connsiteY6" fmla="*/ 70742 h 501653"/>
                    <a:gd name="connsiteX7" fmla="*/ 370000 w 2048662"/>
                    <a:gd name="connsiteY7" fmla="*/ 100344 h 501653"/>
                    <a:gd name="connsiteX8" fmla="*/ 607846 w 2048662"/>
                    <a:gd name="connsiteY8" fmla="*/ 115476 h 501653"/>
                    <a:gd name="connsiteX9" fmla="*/ 875385 w 2048662"/>
                    <a:gd name="connsiteY9" fmla="*/ 97500 h 501653"/>
                    <a:gd name="connsiteX10" fmla="*/ 1024582 w 2048662"/>
                    <a:gd name="connsiteY10" fmla="*/ 57363 h 501653"/>
                    <a:gd name="connsiteX11" fmla="*/ 1024559 w 2048662"/>
                    <a:gd name="connsiteY11" fmla="*/ 0 h 501653"/>
                    <a:gd name="connsiteX12" fmla="*/ 607846 w 2048662"/>
                    <a:gd name="connsiteY12" fmla="*/ 67579 h 501653"/>
                    <a:gd name="connsiteX13" fmla="*/ 236845 w 2048662"/>
                    <a:gd name="connsiteY13" fmla="*/ 7850 h 501653"/>
                    <a:gd name="connsiteX14" fmla="*/ 0 w 2048662"/>
                    <a:gd name="connsiteY14" fmla="*/ 501653 h 501653"/>
                    <a:gd name="connsiteX15" fmla="*/ 2048663 w 2048662"/>
                    <a:gd name="connsiteY15" fmla="*/ 501653 h 501653"/>
                    <a:gd name="connsiteX16" fmla="*/ 1812069 w 2048662"/>
                    <a:gd name="connsiteY16" fmla="*/ 5780 h 501653"/>
                    <a:gd name="connsiteX17" fmla="*/ 1434901 w 2048662"/>
                    <a:gd name="connsiteY17" fmla="*/ 66942 h 501653"/>
                    <a:gd name="connsiteX18" fmla="*/ 1024559 w 2048662"/>
                    <a:gd name="connsiteY18" fmla="*/ 0 h 501653"/>
                    <a:gd name="connsiteX19" fmla="*/ 1024559 w 2048662"/>
                    <a:gd name="connsiteY19" fmla="*/ 0 h 50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8662" h="501653">
                      <a:moveTo>
                        <a:pt x="1024582" y="57363"/>
                      </a:moveTo>
                      <a:cubicBezTo>
                        <a:pt x="1051272" y="70901"/>
                        <a:pt x="1095073" y="85236"/>
                        <a:pt x="1171117" y="96658"/>
                      </a:cubicBezTo>
                      <a:cubicBezTo>
                        <a:pt x="1246181" y="107944"/>
                        <a:pt x="1339859" y="114156"/>
                        <a:pt x="1434901" y="114156"/>
                      </a:cubicBezTo>
                      <a:cubicBezTo>
                        <a:pt x="1518021" y="114156"/>
                        <a:pt x="1699301" y="109969"/>
                        <a:pt x="1798211" y="68557"/>
                      </a:cubicBezTo>
                      <a:cubicBezTo>
                        <a:pt x="1862514" y="161165"/>
                        <a:pt x="1934985" y="285174"/>
                        <a:pt x="1985930" y="453939"/>
                      </a:cubicBezTo>
                      <a:lnTo>
                        <a:pt x="62824" y="453939"/>
                      </a:lnTo>
                      <a:cubicBezTo>
                        <a:pt x="117865" y="270497"/>
                        <a:pt x="199050" y="144032"/>
                        <a:pt x="250429" y="70742"/>
                      </a:cubicBezTo>
                      <a:cubicBezTo>
                        <a:pt x="280282" y="83324"/>
                        <a:pt x="319896" y="92813"/>
                        <a:pt x="370000" y="100344"/>
                      </a:cubicBezTo>
                      <a:cubicBezTo>
                        <a:pt x="436805" y="110402"/>
                        <a:pt x="519060" y="115476"/>
                        <a:pt x="607846" y="115476"/>
                      </a:cubicBezTo>
                      <a:cubicBezTo>
                        <a:pt x="703890" y="115476"/>
                        <a:pt x="798910" y="109014"/>
                        <a:pt x="875385" y="97500"/>
                      </a:cubicBezTo>
                      <a:cubicBezTo>
                        <a:pt x="953067" y="85805"/>
                        <a:pt x="997596" y="71083"/>
                        <a:pt x="1024582" y="57363"/>
                      </a:cubicBezTo>
                      <a:moveTo>
                        <a:pt x="1024559" y="0"/>
                      </a:moveTo>
                      <a:cubicBezTo>
                        <a:pt x="980235" y="43847"/>
                        <a:pt x="791060" y="67579"/>
                        <a:pt x="607846" y="67579"/>
                      </a:cubicBezTo>
                      <a:cubicBezTo>
                        <a:pt x="442335" y="67579"/>
                        <a:pt x="281692" y="49148"/>
                        <a:pt x="236845" y="7850"/>
                      </a:cubicBezTo>
                      <a:cubicBezTo>
                        <a:pt x="176410" y="91015"/>
                        <a:pt x="63461" y="252181"/>
                        <a:pt x="0" y="501653"/>
                      </a:cubicBezTo>
                      <a:lnTo>
                        <a:pt x="2048663" y="501653"/>
                      </a:lnTo>
                      <a:cubicBezTo>
                        <a:pt x="1985134" y="252181"/>
                        <a:pt x="1872480" y="88967"/>
                        <a:pt x="1812069" y="5780"/>
                      </a:cubicBezTo>
                      <a:cubicBezTo>
                        <a:pt x="1766675" y="47601"/>
                        <a:pt x="1602529" y="66942"/>
                        <a:pt x="1434901" y="66942"/>
                      </a:cubicBezTo>
                      <a:cubicBezTo>
                        <a:pt x="1253667" y="66919"/>
                        <a:pt x="1068383" y="43346"/>
                        <a:pt x="1024559" y="0"/>
                      </a:cubicBezTo>
                      <a:lnTo>
                        <a:pt x="1024559" y="0"/>
                      </a:lnTo>
                      <a:close/>
                    </a:path>
                  </a:pathLst>
                </a:custGeom>
                <a:solidFill>
                  <a:srgbClr val="FFFFFF"/>
                </a:solidFill>
                <a:ln w="2274" cap="flat">
                  <a:noFill/>
                  <a:prstDash val="solid"/>
                  <a:miter/>
                </a:ln>
              </p:spPr>
              <p:txBody>
                <a:bodyPr rtlCol="0" anchor="ctr"/>
                <a:lstStyle/>
                <a:p>
                  <a:endParaRPr lang="en-US"/>
                </a:p>
              </p:txBody>
            </p:sp>
          </p:grpSp>
        </p:grpSp>
      </p:grpSp>
      <p:sp>
        <p:nvSpPr>
          <p:cNvPr id="49" name="Freeform: Shape 48">
            <a:extLst>
              <a:ext uri="{FF2B5EF4-FFF2-40B4-BE49-F238E27FC236}">
                <a16:creationId xmlns:a16="http://schemas.microsoft.com/office/drawing/2014/main" id="{65BB72BB-0DE2-42A8-AA0C-ED670D442022}"/>
              </a:ext>
            </a:extLst>
          </p:cNvPr>
          <p:cNvSpPr/>
          <p:nvPr/>
        </p:nvSpPr>
        <p:spPr>
          <a:xfrm flipH="1">
            <a:off x="4792197" y="4535678"/>
            <a:ext cx="1487325" cy="250337"/>
          </a:xfrm>
          <a:custGeom>
            <a:avLst/>
            <a:gdLst>
              <a:gd name="connsiteX0" fmla="*/ 0 w 1487325"/>
              <a:gd name="connsiteY0" fmla="*/ 0 h 250337"/>
              <a:gd name="connsiteX1" fmla="*/ 1487326 w 1487325"/>
              <a:gd name="connsiteY1" fmla="*/ 0 h 250337"/>
              <a:gd name="connsiteX2" fmla="*/ 1487326 w 1487325"/>
              <a:gd name="connsiteY2" fmla="*/ 250337 h 250337"/>
              <a:gd name="connsiteX3" fmla="*/ 0 w 1487325"/>
              <a:gd name="connsiteY3" fmla="*/ 250337 h 250337"/>
            </a:gdLst>
            <a:ahLst/>
            <a:cxnLst>
              <a:cxn ang="0">
                <a:pos x="connsiteX0" y="connsiteY0"/>
              </a:cxn>
              <a:cxn ang="0">
                <a:pos x="connsiteX1" y="connsiteY1"/>
              </a:cxn>
              <a:cxn ang="0">
                <a:pos x="connsiteX2" y="connsiteY2"/>
              </a:cxn>
              <a:cxn ang="0">
                <a:pos x="connsiteX3" y="connsiteY3"/>
              </a:cxn>
            </a:cxnLst>
            <a:rect l="l" t="t" r="r" b="b"/>
            <a:pathLst>
              <a:path w="1487325" h="250337">
                <a:moveTo>
                  <a:pt x="0" y="0"/>
                </a:moveTo>
                <a:lnTo>
                  <a:pt x="1487326" y="0"/>
                </a:lnTo>
                <a:lnTo>
                  <a:pt x="1487326" y="250337"/>
                </a:lnTo>
                <a:lnTo>
                  <a:pt x="0" y="250337"/>
                </a:lnTo>
                <a:close/>
              </a:path>
            </a:pathLst>
          </a:custGeom>
          <a:noFill/>
          <a:ln w="2274" cap="flat">
            <a:no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F8EDE612-62AC-4C37-A89B-A09DC3F8DEED}"/>
              </a:ext>
            </a:extLst>
          </p:cNvPr>
          <p:cNvSpPr txBox="1"/>
          <p:nvPr/>
        </p:nvSpPr>
        <p:spPr>
          <a:xfrm flipH="1">
            <a:off x="4852434" y="4444837"/>
            <a:ext cx="1518528" cy="357659"/>
          </a:xfrm>
          <a:prstGeom prst="rect">
            <a:avLst/>
          </a:prstGeom>
          <a:noFill/>
        </p:spPr>
        <p:txBody>
          <a:bodyPr wrap="none" rtlCol="0">
            <a:spAutoFit/>
          </a:bodyPr>
          <a:lstStyle/>
          <a:p>
            <a:pPr algn="l"/>
            <a:r>
              <a:rPr lang="en-US" sz="1881" spc="0" baseline="0">
                <a:solidFill>
                  <a:srgbClr val="FFFFFF"/>
                </a:solidFill>
                <a:latin typeface="Arial"/>
                <a:cs typeface="Arial"/>
                <a:sym typeface="Arial"/>
                <a:rtl val="0"/>
              </a:rPr>
              <a:t>August 2021</a:t>
            </a:r>
          </a:p>
        </p:txBody>
      </p:sp>
      <p:sp>
        <p:nvSpPr>
          <p:cNvPr id="51" name="Freeform: Shape 50">
            <a:extLst>
              <a:ext uri="{FF2B5EF4-FFF2-40B4-BE49-F238E27FC236}">
                <a16:creationId xmlns:a16="http://schemas.microsoft.com/office/drawing/2014/main" id="{098759F3-7BE7-4710-B30D-75825340768D}"/>
              </a:ext>
            </a:extLst>
          </p:cNvPr>
          <p:cNvSpPr/>
          <p:nvPr/>
        </p:nvSpPr>
        <p:spPr>
          <a:xfrm flipH="1">
            <a:off x="4253136" y="4995692"/>
            <a:ext cx="2635824" cy="1148635"/>
          </a:xfrm>
          <a:custGeom>
            <a:avLst/>
            <a:gdLst>
              <a:gd name="connsiteX0" fmla="*/ 0 w 2635824"/>
              <a:gd name="connsiteY0" fmla="*/ 0 h 1148635"/>
              <a:gd name="connsiteX1" fmla="*/ 2635825 w 2635824"/>
              <a:gd name="connsiteY1" fmla="*/ 0 h 1148635"/>
              <a:gd name="connsiteX2" fmla="*/ 2635825 w 2635824"/>
              <a:gd name="connsiteY2" fmla="*/ 1148635 h 1148635"/>
              <a:gd name="connsiteX3" fmla="*/ 0 w 2635824"/>
              <a:gd name="connsiteY3" fmla="*/ 1148635 h 1148635"/>
            </a:gdLst>
            <a:ahLst/>
            <a:cxnLst>
              <a:cxn ang="0">
                <a:pos x="connsiteX0" y="connsiteY0"/>
              </a:cxn>
              <a:cxn ang="0">
                <a:pos x="connsiteX1" y="connsiteY1"/>
              </a:cxn>
              <a:cxn ang="0">
                <a:pos x="connsiteX2" y="connsiteY2"/>
              </a:cxn>
              <a:cxn ang="0">
                <a:pos x="connsiteX3" y="connsiteY3"/>
              </a:cxn>
            </a:cxnLst>
            <a:rect l="l" t="t" r="r" b="b"/>
            <a:pathLst>
              <a:path w="2635824" h="1148635">
                <a:moveTo>
                  <a:pt x="0" y="0"/>
                </a:moveTo>
                <a:lnTo>
                  <a:pt x="2635825" y="0"/>
                </a:lnTo>
                <a:lnTo>
                  <a:pt x="2635825" y="1148635"/>
                </a:lnTo>
                <a:lnTo>
                  <a:pt x="0" y="1148635"/>
                </a:lnTo>
                <a:close/>
              </a:path>
            </a:pathLst>
          </a:custGeom>
          <a:noFill/>
          <a:ln w="2274" cap="flat">
            <a:noFill/>
            <a:prstDash val="solid"/>
            <a:miter/>
          </a:ln>
        </p:spPr>
        <p:txBody>
          <a:bodyPr rtlCol="0" anchor="ctr"/>
          <a:lstStyle/>
          <a:p>
            <a:endParaRPr lang="en-US"/>
          </a:p>
        </p:txBody>
      </p:sp>
      <p:sp>
        <p:nvSpPr>
          <p:cNvPr id="52" name="TextBox 51">
            <a:extLst>
              <a:ext uri="{FF2B5EF4-FFF2-40B4-BE49-F238E27FC236}">
                <a16:creationId xmlns:a16="http://schemas.microsoft.com/office/drawing/2014/main" id="{4337C6F1-CACB-4158-BBF3-6D0FCFE2E0D4}"/>
              </a:ext>
            </a:extLst>
          </p:cNvPr>
          <p:cNvSpPr txBox="1"/>
          <p:nvPr/>
        </p:nvSpPr>
        <p:spPr>
          <a:xfrm flipH="1">
            <a:off x="4612725" y="4921324"/>
            <a:ext cx="1856598" cy="282513"/>
          </a:xfrm>
          <a:prstGeom prst="rect">
            <a:avLst/>
          </a:prstGeom>
          <a:noFill/>
        </p:spPr>
        <p:txBody>
          <a:bodyPr wrap="none" rtlCol="0">
            <a:spAutoFit/>
          </a:bodyPr>
          <a:lstStyle/>
          <a:p>
            <a:pPr algn="l"/>
            <a:r>
              <a:rPr lang="en-US" sz="1236" spc="0" baseline="0" dirty="0">
                <a:solidFill>
                  <a:srgbClr val="FFFFFF"/>
                </a:solidFill>
                <a:latin typeface="Arial"/>
                <a:cs typeface="Arial"/>
                <a:sym typeface="Arial"/>
                <a:rtl val="0"/>
              </a:rPr>
              <a:t>Middle-Mile Broadband </a:t>
            </a:r>
          </a:p>
        </p:txBody>
      </p:sp>
      <p:sp>
        <p:nvSpPr>
          <p:cNvPr id="53" name="TextBox 52">
            <a:extLst>
              <a:ext uri="{FF2B5EF4-FFF2-40B4-BE49-F238E27FC236}">
                <a16:creationId xmlns:a16="http://schemas.microsoft.com/office/drawing/2014/main" id="{FDF296A1-E09E-4BBD-A9DA-7F2F3F48CDED}"/>
              </a:ext>
            </a:extLst>
          </p:cNvPr>
          <p:cNvSpPr txBox="1"/>
          <p:nvPr/>
        </p:nvSpPr>
        <p:spPr>
          <a:xfrm flipH="1">
            <a:off x="4895643" y="5108966"/>
            <a:ext cx="1352426" cy="266644"/>
          </a:xfrm>
          <a:prstGeom prst="rect">
            <a:avLst/>
          </a:prstGeom>
          <a:noFill/>
        </p:spPr>
        <p:txBody>
          <a:bodyPr wrap="none" rtlCol="0">
            <a:spAutoFit/>
          </a:bodyPr>
          <a:lstStyle/>
          <a:p>
            <a:pPr algn="l"/>
            <a:r>
              <a:rPr lang="en-US" sz="1236" spc="0" baseline="0" dirty="0">
                <a:solidFill>
                  <a:srgbClr val="FFFFFF"/>
                </a:solidFill>
                <a:latin typeface="Arial"/>
                <a:cs typeface="Arial"/>
                <a:sym typeface="Arial"/>
                <a:rtl val="0"/>
              </a:rPr>
              <a:t>Initiative Launch,</a:t>
            </a:r>
          </a:p>
        </p:txBody>
      </p:sp>
      <p:sp>
        <p:nvSpPr>
          <p:cNvPr id="54" name="TextBox 53">
            <a:extLst>
              <a:ext uri="{FF2B5EF4-FFF2-40B4-BE49-F238E27FC236}">
                <a16:creationId xmlns:a16="http://schemas.microsoft.com/office/drawing/2014/main" id="{9F959499-ECC9-49EC-9EF9-D9F766B8F36C}"/>
              </a:ext>
            </a:extLst>
          </p:cNvPr>
          <p:cNvSpPr txBox="1"/>
          <p:nvPr/>
        </p:nvSpPr>
        <p:spPr>
          <a:xfrm flipH="1">
            <a:off x="4965453" y="5297748"/>
            <a:ext cx="1140815" cy="266644"/>
          </a:xfrm>
          <a:prstGeom prst="rect">
            <a:avLst/>
          </a:prstGeom>
          <a:noFill/>
        </p:spPr>
        <p:txBody>
          <a:bodyPr wrap="none" rtlCol="0">
            <a:spAutoFit/>
          </a:bodyPr>
          <a:lstStyle/>
          <a:p>
            <a:pPr algn="l"/>
            <a:r>
              <a:rPr lang="en-US" sz="1236" spc="0" baseline="0" dirty="0">
                <a:solidFill>
                  <a:srgbClr val="FFFFFF"/>
                </a:solidFill>
                <a:latin typeface="Arial"/>
                <a:cs typeface="Arial"/>
                <a:sym typeface="Arial"/>
                <a:rtl val="0"/>
              </a:rPr>
              <a:t>CPUC Public </a:t>
            </a:r>
          </a:p>
        </p:txBody>
      </p:sp>
      <p:sp>
        <p:nvSpPr>
          <p:cNvPr id="55" name="TextBox 54">
            <a:extLst>
              <a:ext uri="{FF2B5EF4-FFF2-40B4-BE49-F238E27FC236}">
                <a16:creationId xmlns:a16="http://schemas.microsoft.com/office/drawing/2014/main" id="{B8E5EE1A-BE56-481D-874F-788230FF4626}"/>
              </a:ext>
            </a:extLst>
          </p:cNvPr>
          <p:cNvSpPr txBox="1"/>
          <p:nvPr/>
        </p:nvSpPr>
        <p:spPr>
          <a:xfrm flipH="1">
            <a:off x="4775985" y="5485390"/>
            <a:ext cx="1532258" cy="282513"/>
          </a:xfrm>
          <a:prstGeom prst="rect">
            <a:avLst/>
          </a:prstGeom>
          <a:noFill/>
        </p:spPr>
        <p:txBody>
          <a:bodyPr wrap="square" rtlCol="0">
            <a:spAutoFit/>
          </a:bodyPr>
          <a:lstStyle/>
          <a:p>
            <a:pPr algn="l"/>
            <a:r>
              <a:rPr lang="en-US" sz="1236" spc="0" baseline="0" dirty="0">
                <a:solidFill>
                  <a:srgbClr val="FFFFFF"/>
                </a:solidFill>
                <a:latin typeface="Arial"/>
                <a:cs typeface="Arial"/>
                <a:sym typeface="Arial"/>
                <a:rtl val="0"/>
              </a:rPr>
              <a:t>Comment Process, </a:t>
            </a:r>
          </a:p>
        </p:txBody>
      </p:sp>
      <p:sp>
        <p:nvSpPr>
          <p:cNvPr id="56" name="TextBox 55">
            <a:extLst>
              <a:ext uri="{FF2B5EF4-FFF2-40B4-BE49-F238E27FC236}">
                <a16:creationId xmlns:a16="http://schemas.microsoft.com/office/drawing/2014/main" id="{0A0B3530-1A0E-40A6-AB49-B41FCFAD85FA}"/>
              </a:ext>
            </a:extLst>
          </p:cNvPr>
          <p:cNvSpPr txBox="1"/>
          <p:nvPr/>
        </p:nvSpPr>
        <p:spPr>
          <a:xfrm flipH="1">
            <a:off x="5042417" y="5674990"/>
            <a:ext cx="999394" cy="282513"/>
          </a:xfrm>
          <a:prstGeom prst="rect">
            <a:avLst/>
          </a:prstGeom>
          <a:noFill/>
        </p:spPr>
        <p:txBody>
          <a:bodyPr wrap="square" rtlCol="0">
            <a:spAutoFit/>
          </a:bodyPr>
          <a:lstStyle/>
          <a:p>
            <a:pPr algn="l"/>
            <a:r>
              <a:rPr lang="en-US" sz="1236" spc="0" baseline="0" dirty="0">
                <a:solidFill>
                  <a:srgbClr val="FFFFFF"/>
                </a:solidFill>
                <a:latin typeface="Arial"/>
                <a:cs typeface="Arial"/>
                <a:sym typeface="Arial"/>
                <a:rtl val="0"/>
              </a:rPr>
              <a:t>Announced </a:t>
            </a:r>
          </a:p>
        </p:txBody>
      </p:sp>
      <p:sp>
        <p:nvSpPr>
          <p:cNvPr id="57" name="TextBox 56">
            <a:extLst>
              <a:ext uri="{FF2B5EF4-FFF2-40B4-BE49-F238E27FC236}">
                <a16:creationId xmlns:a16="http://schemas.microsoft.com/office/drawing/2014/main" id="{5BE9B228-7295-4248-8808-00D070A453E8}"/>
              </a:ext>
            </a:extLst>
          </p:cNvPr>
          <p:cNvSpPr txBox="1"/>
          <p:nvPr/>
        </p:nvSpPr>
        <p:spPr>
          <a:xfrm flipH="1">
            <a:off x="4872603" y="5861932"/>
            <a:ext cx="1352426" cy="266644"/>
          </a:xfrm>
          <a:prstGeom prst="rect">
            <a:avLst/>
          </a:prstGeom>
          <a:noFill/>
        </p:spPr>
        <p:txBody>
          <a:bodyPr wrap="none" rtlCol="0">
            <a:spAutoFit/>
          </a:bodyPr>
          <a:lstStyle/>
          <a:p>
            <a:pPr algn="l"/>
            <a:r>
              <a:rPr lang="en-US" sz="1236" spc="0" baseline="0" dirty="0">
                <a:solidFill>
                  <a:srgbClr val="FFFFFF"/>
                </a:solidFill>
                <a:latin typeface="Arial"/>
                <a:cs typeface="Arial"/>
                <a:sym typeface="Arial"/>
                <a:rtl val="0"/>
              </a:rPr>
              <a:t>Initial 18 projects</a:t>
            </a:r>
          </a:p>
        </p:txBody>
      </p:sp>
      <p:sp>
        <p:nvSpPr>
          <p:cNvPr id="58" name="Freeform: Shape 57">
            <a:extLst>
              <a:ext uri="{FF2B5EF4-FFF2-40B4-BE49-F238E27FC236}">
                <a16:creationId xmlns:a16="http://schemas.microsoft.com/office/drawing/2014/main" id="{78F4D1CB-5BDF-4B65-88A1-0DEBB2B4A69A}"/>
              </a:ext>
            </a:extLst>
          </p:cNvPr>
          <p:cNvSpPr/>
          <p:nvPr/>
        </p:nvSpPr>
        <p:spPr>
          <a:xfrm flipH="1">
            <a:off x="7276662" y="3472761"/>
            <a:ext cx="70218" cy="1141513"/>
          </a:xfrm>
          <a:custGeom>
            <a:avLst/>
            <a:gdLst>
              <a:gd name="connsiteX0" fmla="*/ 0 w 70218"/>
              <a:gd name="connsiteY0" fmla="*/ 0 h 1141513"/>
              <a:gd name="connsiteX1" fmla="*/ 70219 w 70218"/>
              <a:gd name="connsiteY1" fmla="*/ 0 h 1141513"/>
              <a:gd name="connsiteX2" fmla="*/ 70219 w 70218"/>
              <a:gd name="connsiteY2" fmla="*/ 1141514 h 1141513"/>
              <a:gd name="connsiteX3" fmla="*/ 0 w 70218"/>
              <a:gd name="connsiteY3" fmla="*/ 1141514 h 1141513"/>
            </a:gdLst>
            <a:ahLst/>
            <a:cxnLst>
              <a:cxn ang="0">
                <a:pos x="connsiteX0" y="connsiteY0"/>
              </a:cxn>
              <a:cxn ang="0">
                <a:pos x="connsiteX1" y="connsiteY1"/>
              </a:cxn>
              <a:cxn ang="0">
                <a:pos x="connsiteX2" y="connsiteY2"/>
              </a:cxn>
              <a:cxn ang="0">
                <a:pos x="connsiteX3" y="connsiteY3"/>
              </a:cxn>
            </a:cxnLst>
            <a:rect l="l" t="t" r="r" b="b"/>
            <a:pathLst>
              <a:path w="70218" h="1141513">
                <a:moveTo>
                  <a:pt x="0" y="0"/>
                </a:moveTo>
                <a:lnTo>
                  <a:pt x="70219" y="0"/>
                </a:lnTo>
                <a:lnTo>
                  <a:pt x="70219" y="1141514"/>
                </a:lnTo>
                <a:lnTo>
                  <a:pt x="0" y="1141514"/>
                </a:lnTo>
                <a:close/>
              </a:path>
            </a:pathLst>
          </a:custGeom>
          <a:solidFill>
            <a:srgbClr val="333333"/>
          </a:solidFill>
          <a:ln w="227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9381F3A-C658-4E06-B5C2-C1A72BA27559}"/>
              </a:ext>
            </a:extLst>
          </p:cNvPr>
          <p:cNvSpPr/>
          <p:nvPr/>
        </p:nvSpPr>
        <p:spPr>
          <a:xfrm flipH="1">
            <a:off x="7315208" y="3472761"/>
            <a:ext cx="103529" cy="1141513"/>
          </a:xfrm>
          <a:custGeom>
            <a:avLst/>
            <a:gdLst>
              <a:gd name="connsiteX0" fmla="*/ 0 w 103529"/>
              <a:gd name="connsiteY0" fmla="*/ 0 h 1141513"/>
              <a:gd name="connsiteX1" fmla="*/ 103530 w 103529"/>
              <a:gd name="connsiteY1" fmla="*/ 0 h 1141513"/>
              <a:gd name="connsiteX2" fmla="*/ 103530 w 103529"/>
              <a:gd name="connsiteY2" fmla="*/ 1141514 h 1141513"/>
              <a:gd name="connsiteX3" fmla="*/ 0 w 103529"/>
              <a:gd name="connsiteY3" fmla="*/ 1141514 h 1141513"/>
            </a:gdLst>
            <a:ahLst/>
            <a:cxnLst>
              <a:cxn ang="0">
                <a:pos x="connsiteX0" y="connsiteY0"/>
              </a:cxn>
              <a:cxn ang="0">
                <a:pos x="connsiteX1" y="connsiteY1"/>
              </a:cxn>
              <a:cxn ang="0">
                <a:pos x="connsiteX2" y="connsiteY2"/>
              </a:cxn>
              <a:cxn ang="0">
                <a:pos x="connsiteX3" y="connsiteY3"/>
              </a:cxn>
            </a:cxnLst>
            <a:rect l="l" t="t" r="r" b="b"/>
            <a:pathLst>
              <a:path w="103529" h="1141513">
                <a:moveTo>
                  <a:pt x="0" y="0"/>
                </a:moveTo>
                <a:lnTo>
                  <a:pt x="103530" y="0"/>
                </a:lnTo>
                <a:lnTo>
                  <a:pt x="103530" y="1141514"/>
                </a:lnTo>
                <a:lnTo>
                  <a:pt x="0" y="1141514"/>
                </a:lnTo>
                <a:close/>
              </a:path>
            </a:pathLst>
          </a:custGeom>
          <a:solidFill>
            <a:srgbClr val="ECECEC"/>
          </a:solidFill>
          <a:ln w="227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BEC9FF2-A546-4096-8C29-82E6E0A0B8CB}"/>
              </a:ext>
            </a:extLst>
          </p:cNvPr>
          <p:cNvSpPr/>
          <p:nvPr/>
        </p:nvSpPr>
        <p:spPr>
          <a:xfrm flipH="1">
            <a:off x="6459982" y="2594778"/>
            <a:ext cx="1792113" cy="859912"/>
          </a:xfrm>
          <a:custGeom>
            <a:avLst/>
            <a:gdLst>
              <a:gd name="connsiteX0" fmla="*/ 0 w 1792113"/>
              <a:gd name="connsiteY0" fmla="*/ 0 h 859912"/>
              <a:gd name="connsiteX1" fmla="*/ 1792114 w 1792113"/>
              <a:gd name="connsiteY1" fmla="*/ 0 h 859912"/>
              <a:gd name="connsiteX2" fmla="*/ 1792114 w 1792113"/>
              <a:gd name="connsiteY2" fmla="*/ 859912 h 859912"/>
              <a:gd name="connsiteX3" fmla="*/ 0 w 1792113"/>
              <a:gd name="connsiteY3" fmla="*/ 859912 h 859912"/>
            </a:gdLst>
            <a:ahLst/>
            <a:cxnLst>
              <a:cxn ang="0">
                <a:pos x="connsiteX0" y="connsiteY0"/>
              </a:cxn>
              <a:cxn ang="0">
                <a:pos x="connsiteX1" y="connsiteY1"/>
              </a:cxn>
              <a:cxn ang="0">
                <a:pos x="connsiteX2" y="connsiteY2"/>
              </a:cxn>
              <a:cxn ang="0">
                <a:pos x="connsiteX3" y="connsiteY3"/>
              </a:cxn>
            </a:cxnLst>
            <a:rect l="l" t="t" r="r" b="b"/>
            <a:pathLst>
              <a:path w="1792113" h="859912">
                <a:moveTo>
                  <a:pt x="0" y="0"/>
                </a:moveTo>
                <a:lnTo>
                  <a:pt x="1792114" y="0"/>
                </a:lnTo>
                <a:lnTo>
                  <a:pt x="1792114" y="859912"/>
                </a:lnTo>
                <a:lnTo>
                  <a:pt x="0" y="859912"/>
                </a:lnTo>
                <a:close/>
              </a:path>
            </a:pathLst>
          </a:custGeom>
          <a:noFill/>
          <a:ln w="2274"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DFAE2BA4-8EEB-45A5-8D51-1E35F389C64A}"/>
              </a:ext>
            </a:extLst>
          </p:cNvPr>
          <p:cNvGrpSpPr/>
          <p:nvPr/>
        </p:nvGrpSpPr>
        <p:grpSpPr>
          <a:xfrm>
            <a:off x="6708392" y="2196782"/>
            <a:ext cx="1276976" cy="1276955"/>
            <a:chOff x="6664880" y="2197178"/>
            <a:chExt cx="1389052" cy="1389029"/>
          </a:xfrm>
        </p:grpSpPr>
        <p:sp>
          <p:nvSpPr>
            <p:cNvPr id="61" name="Freeform: Shape 60">
              <a:extLst>
                <a:ext uri="{FF2B5EF4-FFF2-40B4-BE49-F238E27FC236}">
                  <a16:creationId xmlns:a16="http://schemas.microsoft.com/office/drawing/2014/main" id="{D438655A-771F-4F8A-A00D-6FB15AE2F4A0}"/>
                </a:ext>
              </a:extLst>
            </p:cNvPr>
            <p:cNvSpPr/>
            <p:nvPr/>
          </p:nvSpPr>
          <p:spPr>
            <a:xfrm rot="2700000" flipH="1">
              <a:off x="6767147" y="2299416"/>
              <a:ext cx="1184870" cy="1184870"/>
            </a:xfrm>
            <a:custGeom>
              <a:avLst/>
              <a:gdLst>
                <a:gd name="connsiteX0" fmla="*/ 0 w 1184870"/>
                <a:gd name="connsiteY0" fmla="*/ 0 h 1184870"/>
                <a:gd name="connsiteX1" fmla="*/ 1184871 w 1184870"/>
                <a:gd name="connsiteY1" fmla="*/ 0 h 1184870"/>
                <a:gd name="connsiteX2" fmla="*/ 1184871 w 1184870"/>
                <a:gd name="connsiteY2" fmla="*/ 1184871 h 1184870"/>
                <a:gd name="connsiteX3" fmla="*/ 0 w 1184870"/>
                <a:gd name="connsiteY3" fmla="*/ 1184871 h 1184870"/>
              </a:gdLst>
              <a:ahLst/>
              <a:cxnLst>
                <a:cxn ang="0">
                  <a:pos x="connsiteX0" y="connsiteY0"/>
                </a:cxn>
                <a:cxn ang="0">
                  <a:pos x="connsiteX1" y="connsiteY1"/>
                </a:cxn>
                <a:cxn ang="0">
                  <a:pos x="connsiteX2" y="connsiteY2"/>
                </a:cxn>
                <a:cxn ang="0">
                  <a:pos x="connsiteX3" y="connsiteY3"/>
                </a:cxn>
              </a:cxnLst>
              <a:rect l="l" t="t" r="r" b="b"/>
              <a:pathLst>
                <a:path w="1184870" h="1184870">
                  <a:moveTo>
                    <a:pt x="0" y="0"/>
                  </a:moveTo>
                  <a:lnTo>
                    <a:pt x="1184871" y="0"/>
                  </a:lnTo>
                  <a:lnTo>
                    <a:pt x="1184871" y="1184871"/>
                  </a:lnTo>
                  <a:lnTo>
                    <a:pt x="0" y="1184871"/>
                  </a:lnTo>
                  <a:close/>
                </a:path>
              </a:pathLst>
            </a:custGeom>
            <a:solidFill>
              <a:srgbClr val="FFFF00"/>
            </a:solidFill>
            <a:ln w="227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2BCCF62-701B-473F-9E05-E48C1273065D}"/>
                </a:ext>
              </a:extLst>
            </p:cNvPr>
            <p:cNvSpPr/>
            <p:nvPr/>
          </p:nvSpPr>
          <p:spPr>
            <a:xfrm flipH="1">
              <a:off x="6664880" y="2197178"/>
              <a:ext cx="1389052" cy="1389029"/>
            </a:xfrm>
            <a:custGeom>
              <a:avLst/>
              <a:gdLst>
                <a:gd name="connsiteX0" fmla="*/ 694401 w 1389052"/>
                <a:gd name="connsiteY0" fmla="*/ 1389030 h 1389029"/>
                <a:gd name="connsiteX1" fmla="*/ 0 w 1389052"/>
                <a:gd name="connsiteY1" fmla="*/ 694651 h 1389029"/>
                <a:gd name="connsiteX2" fmla="*/ 694401 w 1389052"/>
                <a:gd name="connsiteY2" fmla="*/ 0 h 1389029"/>
                <a:gd name="connsiteX3" fmla="*/ 1389052 w 1389052"/>
                <a:gd name="connsiteY3" fmla="*/ 694651 h 1389029"/>
              </a:gdLst>
              <a:ahLst/>
              <a:cxnLst>
                <a:cxn ang="0">
                  <a:pos x="connsiteX0" y="connsiteY0"/>
                </a:cxn>
                <a:cxn ang="0">
                  <a:pos x="connsiteX1" y="connsiteY1"/>
                </a:cxn>
                <a:cxn ang="0">
                  <a:pos x="connsiteX2" y="connsiteY2"/>
                </a:cxn>
                <a:cxn ang="0">
                  <a:pos x="connsiteX3" y="connsiteY3"/>
                </a:cxn>
              </a:cxnLst>
              <a:rect l="l" t="t" r="r" b="b"/>
              <a:pathLst>
                <a:path w="1389052" h="1389029">
                  <a:moveTo>
                    <a:pt x="694401" y="1389030"/>
                  </a:moveTo>
                  <a:lnTo>
                    <a:pt x="0" y="694651"/>
                  </a:lnTo>
                  <a:lnTo>
                    <a:pt x="694401" y="0"/>
                  </a:lnTo>
                  <a:lnTo>
                    <a:pt x="1389052" y="694651"/>
                  </a:lnTo>
                  <a:close/>
                </a:path>
              </a:pathLst>
            </a:custGeom>
            <a:solidFill>
              <a:srgbClr val="FFFF00"/>
            </a:solidFill>
            <a:ln w="39077" cap="flat">
              <a:solidFill>
                <a:srgbClr val="000000"/>
              </a:solidFill>
              <a:prstDash val="solid"/>
              <a:miter/>
            </a:ln>
          </p:spPr>
          <p:txBody>
            <a:bodyPr rtlCol="0" anchor="ctr"/>
            <a:lstStyle/>
            <a:p>
              <a:endParaRPr lang="en-US"/>
            </a:p>
          </p:txBody>
        </p:sp>
        <p:sp>
          <p:nvSpPr>
            <p:cNvPr id="64" name="TextBox 63">
              <a:extLst>
                <a:ext uri="{FF2B5EF4-FFF2-40B4-BE49-F238E27FC236}">
                  <a16:creationId xmlns:a16="http://schemas.microsoft.com/office/drawing/2014/main" id="{A178F890-7FEE-442E-AE23-762A2B3E8FA0}"/>
                </a:ext>
              </a:extLst>
            </p:cNvPr>
            <p:cNvSpPr txBox="1"/>
            <p:nvPr/>
          </p:nvSpPr>
          <p:spPr>
            <a:xfrm flipH="1">
              <a:off x="6966717" y="2507785"/>
              <a:ext cx="744899" cy="278021"/>
            </a:xfrm>
            <a:prstGeom prst="rect">
              <a:avLst/>
            </a:prstGeom>
            <a:noFill/>
          </p:spPr>
          <p:txBody>
            <a:bodyPr wrap="none" rtlCol="0">
              <a:spAutoFit/>
            </a:bodyPr>
            <a:lstStyle/>
            <a:p>
              <a:pPr algn="l"/>
              <a:r>
                <a:rPr lang="en-US" sz="1182" spc="-18" baseline="0">
                  <a:solidFill>
                    <a:srgbClr val="000000"/>
                  </a:solidFill>
                  <a:latin typeface="MyriadPro-Bold"/>
                  <a:sym typeface="MyriadPro-Bold"/>
                  <a:rtl val="0"/>
                </a:rPr>
                <a:t>Caltrans </a:t>
              </a:r>
            </a:p>
          </p:txBody>
        </p:sp>
        <p:sp>
          <p:nvSpPr>
            <p:cNvPr id="65" name="TextBox 64">
              <a:extLst>
                <a:ext uri="{FF2B5EF4-FFF2-40B4-BE49-F238E27FC236}">
                  <a16:creationId xmlns:a16="http://schemas.microsoft.com/office/drawing/2014/main" id="{8297EB77-70EE-4582-889B-6164662609D7}"/>
                </a:ext>
              </a:extLst>
            </p:cNvPr>
            <p:cNvSpPr txBox="1"/>
            <p:nvPr/>
          </p:nvSpPr>
          <p:spPr>
            <a:xfrm flipH="1">
              <a:off x="6797247" y="2673888"/>
              <a:ext cx="1113511" cy="278021"/>
            </a:xfrm>
            <a:prstGeom prst="rect">
              <a:avLst/>
            </a:prstGeom>
            <a:noFill/>
          </p:spPr>
          <p:txBody>
            <a:bodyPr wrap="none" rtlCol="0">
              <a:spAutoFit/>
            </a:bodyPr>
            <a:lstStyle/>
            <a:p>
              <a:pPr algn="l"/>
              <a:r>
                <a:rPr lang="en-US" sz="1182" spc="-18" baseline="0" dirty="0">
                  <a:solidFill>
                    <a:srgbClr val="000000"/>
                  </a:solidFill>
                  <a:latin typeface="MyriadPro-Bold"/>
                  <a:sym typeface="MyriadPro-Bold"/>
                  <a:rtl val="0"/>
                </a:rPr>
                <a:t>and TPA begin</a:t>
              </a:r>
            </a:p>
          </p:txBody>
        </p:sp>
        <p:sp>
          <p:nvSpPr>
            <p:cNvPr id="66" name="TextBox 65">
              <a:extLst>
                <a:ext uri="{FF2B5EF4-FFF2-40B4-BE49-F238E27FC236}">
                  <a16:creationId xmlns:a16="http://schemas.microsoft.com/office/drawing/2014/main" id="{EEEBC67B-16A5-4D90-9029-5DF2AF1853E4}"/>
                </a:ext>
              </a:extLst>
            </p:cNvPr>
            <p:cNvSpPr txBox="1"/>
            <p:nvPr/>
          </p:nvSpPr>
          <p:spPr>
            <a:xfrm flipH="1">
              <a:off x="6845486" y="2839990"/>
              <a:ext cx="1004292" cy="278021"/>
            </a:xfrm>
            <a:prstGeom prst="rect">
              <a:avLst/>
            </a:prstGeom>
            <a:noFill/>
          </p:spPr>
          <p:txBody>
            <a:bodyPr wrap="none" rtlCol="0">
              <a:spAutoFit/>
            </a:bodyPr>
            <a:lstStyle/>
            <a:p>
              <a:pPr algn="l"/>
              <a:r>
                <a:rPr lang="en-US" sz="1182" spc="-18" baseline="0">
                  <a:solidFill>
                    <a:srgbClr val="000000"/>
                  </a:solidFill>
                  <a:latin typeface="MyriadPro-Bold"/>
                  <a:sym typeface="MyriadPro-Bold"/>
                  <a:rtl val="0"/>
                </a:rPr>
                <a:t>construction</a:t>
              </a:r>
            </a:p>
          </p:txBody>
        </p:sp>
        <p:sp>
          <p:nvSpPr>
            <p:cNvPr id="67" name="TextBox 66">
              <a:extLst>
                <a:ext uri="{FF2B5EF4-FFF2-40B4-BE49-F238E27FC236}">
                  <a16:creationId xmlns:a16="http://schemas.microsoft.com/office/drawing/2014/main" id="{91FC2EC4-565B-48C9-9FCA-8CE81B48F861}"/>
                </a:ext>
              </a:extLst>
            </p:cNvPr>
            <p:cNvSpPr txBox="1"/>
            <p:nvPr/>
          </p:nvSpPr>
          <p:spPr>
            <a:xfrm flipH="1">
              <a:off x="7005513" y="3006093"/>
              <a:ext cx="688014" cy="278021"/>
            </a:xfrm>
            <a:prstGeom prst="rect">
              <a:avLst/>
            </a:prstGeom>
            <a:noFill/>
          </p:spPr>
          <p:txBody>
            <a:bodyPr wrap="none" rtlCol="0">
              <a:spAutoFit/>
            </a:bodyPr>
            <a:lstStyle/>
            <a:p>
              <a:pPr algn="l"/>
              <a:r>
                <a:rPr lang="en-US" sz="1182" spc="-18" baseline="0" dirty="0">
                  <a:solidFill>
                    <a:srgbClr val="000000"/>
                  </a:solidFill>
                  <a:latin typeface="MyriadPro-Bold"/>
                  <a:sym typeface="MyriadPro-Bold"/>
                  <a:rtl val="0"/>
                </a:rPr>
                <a:t>or lease</a:t>
              </a:r>
            </a:p>
          </p:txBody>
        </p:sp>
      </p:grpSp>
      <p:sp>
        <p:nvSpPr>
          <p:cNvPr id="68" name="Freeform: Shape 67">
            <a:extLst>
              <a:ext uri="{FF2B5EF4-FFF2-40B4-BE49-F238E27FC236}">
                <a16:creationId xmlns:a16="http://schemas.microsoft.com/office/drawing/2014/main" id="{AE617973-5CA2-448D-9625-EA5648998DA2}"/>
              </a:ext>
            </a:extLst>
          </p:cNvPr>
          <p:cNvSpPr/>
          <p:nvPr/>
        </p:nvSpPr>
        <p:spPr>
          <a:xfrm flipH="1">
            <a:off x="3109370" y="3859503"/>
            <a:ext cx="2008979" cy="764528"/>
          </a:xfrm>
          <a:custGeom>
            <a:avLst/>
            <a:gdLst>
              <a:gd name="connsiteX0" fmla="*/ 0 w 2008979"/>
              <a:gd name="connsiteY0" fmla="*/ 0 h 764528"/>
              <a:gd name="connsiteX1" fmla="*/ 2008980 w 2008979"/>
              <a:gd name="connsiteY1" fmla="*/ 0 h 764528"/>
              <a:gd name="connsiteX2" fmla="*/ 2008980 w 2008979"/>
              <a:gd name="connsiteY2" fmla="*/ 764528 h 764528"/>
              <a:gd name="connsiteX3" fmla="*/ 0 w 2008979"/>
              <a:gd name="connsiteY3" fmla="*/ 764528 h 764528"/>
            </a:gdLst>
            <a:ahLst/>
            <a:cxnLst>
              <a:cxn ang="0">
                <a:pos x="connsiteX0" y="connsiteY0"/>
              </a:cxn>
              <a:cxn ang="0">
                <a:pos x="connsiteX1" y="connsiteY1"/>
              </a:cxn>
              <a:cxn ang="0">
                <a:pos x="connsiteX2" y="connsiteY2"/>
              </a:cxn>
              <a:cxn ang="0">
                <a:pos x="connsiteX3" y="connsiteY3"/>
              </a:cxn>
            </a:cxnLst>
            <a:rect l="l" t="t" r="r" b="b"/>
            <a:pathLst>
              <a:path w="2008979" h="764528">
                <a:moveTo>
                  <a:pt x="0" y="0"/>
                </a:moveTo>
                <a:lnTo>
                  <a:pt x="2008980" y="0"/>
                </a:lnTo>
                <a:lnTo>
                  <a:pt x="2008980" y="764528"/>
                </a:lnTo>
                <a:lnTo>
                  <a:pt x="0" y="764528"/>
                </a:lnTo>
                <a:close/>
              </a:path>
            </a:pathLst>
          </a:custGeom>
          <a:noFill/>
          <a:ln w="2274" cap="flat">
            <a:noFill/>
            <a:prstDash val="solid"/>
            <a:miter/>
          </a:ln>
        </p:spPr>
        <p:txBody>
          <a:bodyPr rtlCol="0" anchor="ctr"/>
          <a:lstStyle/>
          <a:p>
            <a:endParaRPr lang="en-US"/>
          </a:p>
        </p:txBody>
      </p:sp>
      <p:sp>
        <p:nvSpPr>
          <p:cNvPr id="69" name="TextBox 68">
            <a:extLst>
              <a:ext uri="{FF2B5EF4-FFF2-40B4-BE49-F238E27FC236}">
                <a16:creationId xmlns:a16="http://schemas.microsoft.com/office/drawing/2014/main" id="{E7A94FF7-778D-4D7C-A68B-5DF84F466CDC}"/>
              </a:ext>
            </a:extLst>
          </p:cNvPr>
          <p:cNvSpPr txBox="1"/>
          <p:nvPr/>
        </p:nvSpPr>
        <p:spPr>
          <a:xfrm flipH="1">
            <a:off x="1587396" y="2477930"/>
            <a:ext cx="1648080" cy="762132"/>
          </a:xfrm>
          <a:prstGeom prst="rect">
            <a:avLst/>
          </a:prstGeom>
          <a:noFill/>
        </p:spPr>
        <p:txBody>
          <a:bodyPr wrap="none" rtlCol="0">
            <a:spAutoFit/>
          </a:bodyPr>
          <a:lstStyle/>
          <a:p>
            <a:r>
              <a:rPr lang="en-US" sz="1451" spc="-36" baseline="0" dirty="0">
                <a:solidFill>
                  <a:srgbClr val="6B6B6B"/>
                </a:solidFill>
                <a:latin typeface="Arial"/>
                <a:cs typeface="Arial"/>
                <a:sym typeface="Arial"/>
                <a:rtl val="0"/>
              </a:rPr>
              <a:t>November 2021 – </a:t>
            </a:r>
            <a:br>
              <a:rPr lang="en-US" sz="1451" spc="-36" baseline="0" dirty="0">
                <a:solidFill>
                  <a:srgbClr val="6B6B6B"/>
                </a:solidFill>
                <a:latin typeface="Arial"/>
                <a:cs typeface="Arial"/>
                <a:sym typeface="Arial"/>
                <a:rtl val="0"/>
              </a:rPr>
            </a:br>
            <a:r>
              <a:rPr lang="en-US" sz="1451" spc="-36" dirty="0">
                <a:solidFill>
                  <a:srgbClr val="6B6B6B"/>
                </a:solidFill>
                <a:latin typeface="Arial"/>
                <a:cs typeface="Arial"/>
                <a:sym typeface="Arial"/>
                <a:rtl val="0"/>
              </a:rPr>
              <a:t>June</a:t>
            </a:r>
            <a:r>
              <a:rPr lang="en-US" sz="1451" spc="-36" baseline="0" dirty="0">
                <a:solidFill>
                  <a:srgbClr val="6B6B6B"/>
                </a:solidFill>
                <a:latin typeface="Arial"/>
                <a:cs typeface="Arial"/>
                <a:sym typeface="Arial"/>
                <a:rtl val="0"/>
              </a:rPr>
              <a:t> 2022</a:t>
            </a:r>
          </a:p>
          <a:p>
            <a:pPr algn="l"/>
            <a:r>
              <a:rPr lang="en-US" sz="1451" spc="-36" baseline="0" dirty="0">
                <a:solidFill>
                  <a:srgbClr val="6B6B6B"/>
                </a:solidFill>
                <a:latin typeface="Arial"/>
                <a:cs typeface="Arial"/>
                <a:sym typeface="Arial"/>
                <a:rtl val="0"/>
              </a:rPr>
              <a:t> </a:t>
            </a:r>
          </a:p>
        </p:txBody>
      </p:sp>
      <p:grpSp>
        <p:nvGrpSpPr>
          <p:cNvPr id="71" name="Graphic 5">
            <a:extLst>
              <a:ext uri="{FF2B5EF4-FFF2-40B4-BE49-F238E27FC236}">
                <a16:creationId xmlns:a16="http://schemas.microsoft.com/office/drawing/2014/main" id="{9B7454EE-EA6B-4F7C-9AAC-3FCF0A3830E7}"/>
              </a:ext>
            </a:extLst>
          </p:cNvPr>
          <p:cNvGrpSpPr/>
          <p:nvPr/>
        </p:nvGrpSpPr>
        <p:grpSpPr>
          <a:xfrm flipH="1">
            <a:off x="7046701" y="4203494"/>
            <a:ext cx="2008979" cy="764528"/>
            <a:chOff x="4702856" y="4633949"/>
            <a:chExt cx="2008979" cy="764528"/>
          </a:xfrm>
        </p:grpSpPr>
        <p:sp>
          <p:nvSpPr>
            <p:cNvPr id="72" name="Freeform: Shape 71">
              <a:extLst>
                <a:ext uri="{FF2B5EF4-FFF2-40B4-BE49-F238E27FC236}">
                  <a16:creationId xmlns:a16="http://schemas.microsoft.com/office/drawing/2014/main" id="{E6195E42-1B3B-46F9-8679-ED483309AE66}"/>
                </a:ext>
              </a:extLst>
            </p:cNvPr>
            <p:cNvSpPr/>
            <p:nvPr/>
          </p:nvSpPr>
          <p:spPr>
            <a:xfrm>
              <a:off x="4702856" y="4633949"/>
              <a:ext cx="2008979" cy="764528"/>
            </a:xfrm>
            <a:custGeom>
              <a:avLst/>
              <a:gdLst>
                <a:gd name="connsiteX0" fmla="*/ 0 w 2008979"/>
                <a:gd name="connsiteY0" fmla="*/ 0 h 764528"/>
                <a:gd name="connsiteX1" fmla="*/ 2008980 w 2008979"/>
                <a:gd name="connsiteY1" fmla="*/ 0 h 764528"/>
                <a:gd name="connsiteX2" fmla="*/ 2008980 w 2008979"/>
                <a:gd name="connsiteY2" fmla="*/ 764528 h 764528"/>
                <a:gd name="connsiteX3" fmla="*/ 0 w 2008979"/>
                <a:gd name="connsiteY3" fmla="*/ 764528 h 764528"/>
              </a:gdLst>
              <a:ahLst/>
              <a:cxnLst>
                <a:cxn ang="0">
                  <a:pos x="connsiteX0" y="connsiteY0"/>
                </a:cxn>
                <a:cxn ang="0">
                  <a:pos x="connsiteX1" y="connsiteY1"/>
                </a:cxn>
                <a:cxn ang="0">
                  <a:pos x="connsiteX2" y="connsiteY2"/>
                </a:cxn>
                <a:cxn ang="0">
                  <a:pos x="connsiteX3" y="connsiteY3"/>
                </a:cxn>
              </a:cxnLst>
              <a:rect l="l" t="t" r="r" b="b"/>
              <a:pathLst>
                <a:path w="2008979" h="764528">
                  <a:moveTo>
                    <a:pt x="0" y="0"/>
                  </a:moveTo>
                  <a:lnTo>
                    <a:pt x="2008980" y="0"/>
                  </a:lnTo>
                  <a:lnTo>
                    <a:pt x="2008980" y="764528"/>
                  </a:lnTo>
                  <a:lnTo>
                    <a:pt x="0" y="764528"/>
                  </a:lnTo>
                  <a:close/>
                </a:path>
              </a:pathLst>
            </a:custGeom>
            <a:noFill/>
            <a:ln w="2274" cap="flat">
              <a:noFill/>
              <a:prstDash val="solid"/>
              <a:miter/>
            </a:ln>
          </p:spPr>
          <p:txBody>
            <a:bodyPr rtlCol="0" anchor="ctr"/>
            <a:lstStyle/>
            <a:p>
              <a:endParaRPr lang="en-US"/>
            </a:p>
          </p:txBody>
        </p:sp>
        <p:sp>
          <p:nvSpPr>
            <p:cNvPr id="73" name="TextBox 72">
              <a:extLst>
                <a:ext uri="{FF2B5EF4-FFF2-40B4-BE49-F238E27FC236}">
                  <a16:creationId xmlns:a16="http://schemas.microsoft.com/office/drawing/2014/main" id="{06D1A3CE-4D3A-4125-9144-A83768847A5B}"/>
                </a:ext>
              </a:extLst>
            </p:cNvPr>
            <p:cNvSpPr txBox="1"/>
            <p:nvPr/>
          </p:nvSpPr>
          <p:spPr>
            <a:xfrm>
              <a:off x="5417502" y="4811089"/>
              <a:ext cx="938306" cy="296224"/>
            </a:xfrm>
            <a:prstGeom prst="rect">
              <a:avLst/>
            </a:prstGeom>
            <a:noFill/>
          </p:spPr>
          <p:txBody>
            <a:bodyPr wrap="none" rtlCol="0">
              <a:spAutoFit/>
            </a:bodyPr>
            <a:lstStyle/>
            <a:p>
              <a:pPr algn="l"/>
              <a:r>
                <a:rPr lang="en-US" sz="1451" spc="-36" baseline="0" dirty="0">
                  <a:solidFill>
                    <a:srgbClr val="6B6B6B"/>
                  </a:solidFill>
                  <a:latin typeface="Arial"/>
                  <a:cs typeface="Arial"/>
                  <a:sym typeface="Arial"/>
                  <a:rtl val="0"/>
                </a:rPr>
                <a:t>July 2022</a:t>
              </a:r>
            </a:p>
          </p:txBody>
        </p:sp>
      </p:grpSp>
      <p:grpSp>
        <p:nvGrpSpPr>
          <p:cNvPr id="74" name="Graphic 5">
            <a:extLst>
              <a:ext uri="{FF2B5EF4-FFF2-40B4-BE49-F238E27FC236}">
                <a16:creationId xmlns:a16="http://schemas.microsoft.com/office/drawing/2014/main" id="{CA40575F-8FB6-4B56-A65D-1E116C1045D2}"/>
              </a:ext>
            </a:extLst>
          </p:cNvPr>
          <p:cNvGrpSpPr/>
          <p:nvPr/>
        </p:nvGrpSpPr>
        <p:grpSpPr>
          <a:xfrm flipH="1">
            <a:off x="3289230" y="1565992"/>
            <a:ext cx="2520444" cy="1070290"/>
            <a:chOff x="7255538" y="1892346"/>
            <a:chExt cx="2520444" cy="1070290"/>
          </a:xfrm>
        </p:grpSpPr>
        <p:sp>
          <p:nvSpPr>
            <p:cNvPr id="75" name="Freeform: Shape 74">
              <a:extLst>
                <a:ext uri="{FF2B5EF4-FFF2-40B4-BE49-F238E27FC236}">
                  <a16:creationId xmlns:a16="http://schemas.microsoft.com/office/drawing/2014/main" id="{6F23692D-8969-4FA2-A603-3E5FBFBF6489}"/>
                </a:ext>
              </a:extLst>
            </p:cNvPr>
            <p:cNvSpPr/>
            <p:nvPr/>
          </p:nvSpPr>
          <p:spPr>
            <a:xfrm>
              <a:off x="7255538" y="2198108"/>
              <a:ext cx="2008979" cy="764528"/>
            </a:xfrm>
            <a:custGeom>
              <a:avLst/>
              <a:gdLst>
                <a:gd name="connsiteX0" fmla="*/ 0 w 2008979"/>
                <a:gd name="connsiteY0" fmla="*/ 0 h 764528"/>
                <a:gd name="connsiteX1" fmla="*/ 2008980 w 2008979"/>
                <a:gd name="connsiteY1" fmla="*/ 0 h 764528"/>
                <a:gd name="connsiteX2" fmla="*/ 2008980 w 2008979"/>
                <a:gd name="connsiteY2" fmla="*/ 764528 h 764528"/>
                <a:gd name="connsiteX3" fmla="*/ 0 w 2008979"/>
                <a:gd name="connsiteY3" fmla="*/ 764528 h 764528"/>
              </a:gdLst>
              <a:ahLst/>
              <a:cxnLst>
                <a:cxn ang="0">
                  <a:pos x="connsiteX0" y="connsiteY0"/>
                </a:cxn>
                <a:cxn ang="0">
                  <a:pos x="connsiteX1" y="connsiteY1"/>
                </a:cxn>
                <a:cxn ang="0">
                  <a:pos x="connsiteX2" y="connsiteY2"/>
                </a:cxn>
                <a:cxn ang="0">
                  <a:pos x="connsiteX3" y="connsiteY3"/>
                </a:cxn>
              </a:cxnLst>
              <a:rect l="l" t="t" r="r" b="b"/>
              <a:pathLst>
                <a:path w="2008979" h="764528">
                  <a:moveTo>
                    <a:pt x="0" y="0"/>
                  </a:moveTo>
                  <a:lnTo>
                    <a:pt x="2008980" y="0"/>
                  </a:lnTo>
                  <a:lnTo>
                    <a:pt x="2008980" y="764528"/>
                  </a:lnTo>
                  <a:lnTo>
                    <a:pt x="0" y="764528"/>
                  </a:lnTo>
                  <a:close/>
                </a:path>
              </a:pathLst>
            </a:custGeom>
            <a:noFill/>
            <a:ln w="2274" cap="flat">
              <a:noFill/>
              <a:prstDash val="solid"/>
              <a:miter/>
            </a:ln>
          </p:spPr>
          <p:txBody>
            <a:bodyPr rtlCol="0" anchor="ctr"/>
            <a:lstStyle/>
            <a:p>
              <a:endParaRPr lang="en-US"/>
            </a:p>
          </p:txBody>
        </p:sp>
        <p:sp>
          <p:nvSpPr>
            <p:cNvPr id="76" name="TextBox 75">
              <a:extLst>
                <a:ext uri="{FF2B5EF4-FFF2-40B4-BE49-F238E27FC236}">
                  <a16:creationId xmlns:a16="http://schemas.microsoft.com/office/drawing/2014/main" id="{B67ED4D3-D746-40AC-86B8-1F69A6017A34}"/>
                </a:ext>
              </a:extLst>
            </p:cNvPr>
            <p:cNvSpPr txBox="1"/>
            <p:nvPr/>
          </p:nvSpPr>
          <p:spPr>
            <a:xfrm>
              <a:off x="8320840" y="1892346"/>
              <a:ext cx="1455142" cy="315599"/>
            </a:xfrm>
            <a:prstGeom prst="rect">
              <a:avLst/>
            </a:prstGeom>
            <a:noFill/>
          </p:spPr>
          <p:txBody>
            <a:bodyPr wrap="none" rtlCol="0">
              <a:spAutoFit/>
            </a:bodyPr>
            <a:lstStyle/>
            <a:p>
              <a:pPr algn="l"/>
              <a:r>
                <a:rPr lang="en-US" sz="1451" spc="-36" dirty="0">
                  <a:solidFill>
                    <a:srgbClr val="6B6B6B"/>
                  </a:solidFill>
                  <a:latin typeface="Arial"/>
                  <a:cs typeface="Arial"/>
                  <a:sym typeface="Arial"/>
                  <a:rtl val="0"/>
                </a:rPr>
                <a:t>December</a:t>
              </a:r>
              <a:r>
                <a:rPr lang="en-US" sz="1451" spc="-36" baseline="0" dirty="0">
                  <a:solidFill>
                    <a:srgbClr val="6B6B6B"/>
                  </a:solidFill>
                  <a:latin typeface="Arial"/>
                  <a:cs typeface="Arial"/>
                  <a:sym typeface="Arial"/>
                  <a:rtl val="0"/>
                </a:rPr>
                <a:t> 2024</a:t>
              </a:r>
            </a:p>
          </p:txBody>
        </p:sp>
      </p:grpSp>
      <p:sp>
        <p:nvSpPr>
          <p:cNvPr id="120" name="Freeform: Shape 119">
            <a:extLst>
              <a:ext uri="{FF2B5EF4-FFF2-40B4-BE49-F238E27FC236}">
                <a16:creationId xmlns:a16="http://schemas.microsoft.com/office/drawing/2014/main" id="{7ED0CEC4-379D-490C-8EFB-77630197E1E6}"/>
              </a:ext>
            </a:extLst>
          </p:cNvPr>
          <p:cNvSpPr/>
          <p:nvPr/>
        </p:nvSpPr>
        <p:spPr>
          <a:xfrm flipH="1">
            <a:off x="9065657" y="3597648"/>
            <a:ext cx="2769890" cy="764528"/>
          </a:xfrm>
          <a:custGeom>
            <a:avLst/>
            <a:gdLst>
              <a:gd name="connsiteX0" fmla="*/ 0 w 2769890"/>
              <a:gd name="connsiteY0" fmla="*/ 0 h 764528"/>
              <a:gd name="connsiteX1" fmla="*/ 2769890 w 2769890"/>
              <a:gd name="connsiteY1" fmla="*/ 0 h 764528"/>
              <a:gd name="connsiteX2" fmla="*/ 2769890 w 2769890"/>
              <a:gd name="connsiteY2" fmla="*/ 764528 h 764528"/>
              <a:gd name="connsiteX3" fmla="*/ 0 w 2769890"/>
              <a:gd name="connsiteY3" fmla="*/ 764528 h 764528"/>
            </a:gdLst>
            <a:ahLst/>
            <a:cxnLst>
              <a:cxn ang="0">
                <a:pos x="connsiteX0" y="connsiteY0"/>
              </a:cxn>
              <a:cxn ang="0">
                <a:pos x="connsiteX1" y="connsiteY1"/>
              </a:cxn>
              <a:cxn ang="0">
                <a:pos x="connsiteX2" y="connsiteY2"/>
              </a:cxn>
              <a:cxn ang="0">
                <a:pos x="connsiteX3" y="connsiteY3"/>
              </a:cxn>
            </a:cxnLst>
            <a:rect l="l" t="t" r="r" b="b"/>
            <a:pathLst>
              <a:path w="2769890" h="764528">
                <a:moveTo>
                  <a:pt x="0" y="0"/>
                </a:moveTo>
                <a:lnTo>
                  <a:pt x="2769890" y="0"/>
                </a:lnTo>
                <a:lnTo>
                  <a:pt x="2769890" y="764528"/>
                </a:lnTo>
                <a:lnTo>
                  <a:pt x="0" y="764528"/>
                </a:lnTo>
                <a:close/>
              </a:path>
            </a:pathLst>
          </a:custGeom>
          <a:noFill/>
          <a:ln w="227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F873AA1-B26B-437C-871C-35720FDAC477}"/>
              </a:ext>
            </a:extLst>
          </p:cNvPr>
          <p:cNvSpPr/>
          <p:nvPr/>
        </p:nvSpPr>
        <p:spPr>
          <a:xfrm flipH="1">
            <a:off x="11862860" y="1615245"/>
            <a:ext cx="329140" cy="1928727"/>
          </a:xfrm>
          <a:custGeom>
            <a:avLst/>
            <a:gdLst>
              <a:gd name="connsiteX0" fmla="*/ 0 w 456509"/>
              <a:gd name="connsiteY0" fmla="*/ 0 h 1928727"/>
              <a:gd name="connsiteX1" fmla="*/ 456510 w 456509"/>
              <a:gd name="connsiteY1" fmla="*/ 0 h 1928727"/>
              <a:gd name="connsiteX2" fmla="*/ 456510 w 456509"/>
              <a:gd name="connsiteY2" fmla="*/ 1928727 h 1928727"/>
              <a:gd name="connsiteX3" fmla="*/ 0 w 456509"/>
              <a:gd name="connsiteY3" fmla="*/ 1928727 h 1928727"/>
            </a:gdLst>
            <a:ahLst/>
            <a:cxnLst>
              <a:cxn ang="0">
                <a:pos x="connsiteX0" y="connsiteY0"/>
              </a:cxn>
              <a:cxn ang="0">
                <a:pos x="connsiteX1" y="connsiteY1"/>
              </a:cxn>
              <a:cxn ang="0">
                <a:pos x="connsiteX2" y="connsiteY2"/>
              </a:cxn>
              <a:cxn ang="0">
                <a:pos x="connsiteX3" y="connsiteY3"/>
              </a:cxn>
            </a:cxnLst>
            <a:rect l="l" t="t" r="r" b="b"/>
            <a:pathLst>
              <a:path w="456509" h="1928727">
                <a:moveTo>
                  <a:pt x="0" y="0"/>
                </a:moveTo>
                <a:lnTo>
                  <a:pt x="456510" y="0"/>
                </a:lnTo>
                <a:lnTo>
                  <a:pt x="456510" y="1928727"/>
                </a:lnTo>
                <a:lnTo>
                  <a:pt x="0" y="1928727"/>
                </a:lnTo>
                <a:close/>
              </a:path>
            </a:pathLst>
          </a:custGeom>
          <a:solidFill>
            <a:srgbClr val="FFFFFF"/>
          </a:solidFill>
          <a:ln w="227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84FB957-3900-4811-92B8-E63F117EF989}"/>
              </a:ext>
            </a:extLst>
          </p:cNvPr>
          <p:cNvSpPr/>
          <p:nvPr/>
        </p:nvSpPr>
        <p:spPr>
          <a:xfrm flipH="1">
            <a:off x="9045703" y="1526372"/>
            <a:ext cx="2806023" cy="2790550"/>
          </a:xfrm>
          <a:custGeom>
            <a:avLst/>
            <a:gdLst>
              <a:gd name="connsiteX0" fmla="*/ 2398116 w 2806023"/>
              <a:gd name="connsiteY0" fmla="*/ 2790551 h 2790550"/>
              <a:gd name="connsiteX1" fmla="*/ 407885 w 2806023"/>
              <a:gd name="connsiteY1" fmla="*/ 2790551 h 2790550"/>
              <a:gd name="connsiteX2" fmla="*/ 0 w 2806023"/>
              <a:gd name="connsiteY2" fmla="*/ 2382666 h 2790550"/>
              <a:gd name="connsiteX3" fmla="*/ 0 w 2806023"/>
              <a:gd name="connsiteY3" fmla="*/ 407885 h 2790550"/>
              <a:gd name="connsiteX4" fmla="*/ 407885 w 2806023"/>
              <a:gd name="connsiteY4" fmla="*/ 0 h 2790550"/>
              <a:gd name="connsiteX5" fmla="*/ 2398139 w 2806023"/>
              <a:gd name="connsiteY5" fmla="*/ 0 h 2790550"/>
              <a:gd name="connsiteX6" fmla="*/ 2806023 w 2806023"/>
              <a:gd name="connsiteY6" fmla="*/ 407885 h 2790550"/>
              <a:gd name="connsiteX7" fmla="*/ 2806023 w 2806023"/>
              <a:gd name="connsiteY7" fmla="*/ 2382643 h 2790550"/>
              <a:gd name="connsiteX8" fmla="*/ 2398116 w 2806023"/>
              <a:gd name="connsiteY8" fmla="*/ 2790551 h 27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6023" h="2790550">
                <a:moveTo>
                  <a:pt x="2398116" y="2790551"/>
                </a:moveTo>
                <a:lnTo>
                  <a:pt x="407885" y="2790551"/>
                </a:lnTo>
                <a:cubicBezTo>
                  <a:pt x="182622" y="2790551"/>
                  <a:pt x="0" y="2607929"/>
                  <a:pt x="0" y="2382666"/>
                </a:cubicBezTo>
                <a:lnTo>
                  <a:pt x="0" y="407885"/>
                </a:lnTo>
                <a:cubicBezTo>
                  <a:pt x="0" y="182622"/>
                  <a:pt x="182622" y="0"/>
                  <a:pt x="407885" y="0"/>
                </a:cubicBezTo>
                <a:lnTo>
                  <a:pt x="2398139" y="0"/>
                </a:lnTo>
                <a:cubicBezTo>
                  <a:pt x="2623401" y="0"/>
                  <a:pt x="2806023" y="182622"/>
                  <a:pt x="2806023" y="407885"/>
                </a:cubicBezTo>
                <a:lnTo>
                  <a:pt x="2806023" y="2382643"/>
                </a:lnTo>
                <a:cubicBezTo>
                  <a:pt x="2806001" y="2607929"/>
                  <a:pt x="2623401" y="2790551"/>
                  <a:pt x="2398116" y="2790551"/>
                </a:cubicBezTo>
                <a:close/>
              </a:path>
            </a:pathLst>
          </a:custGeom>
          <a:solidFill>
            <a:srgbClr val="0D4CA8"/>
          </a:solidFill>
          <a:ln w="2274" cap="flat">
            <a:noFill/>
            <a:prstDash val="solid"/>
            <a:miter/>
          </a:ln>
        </p:spPr>
        <p:txBody>
          <a:bodyPr rtlCol="0" anchor="ctr"/>
          <a:lstStyle/>
          <a:p>
            <a:endParaRPr lang="en-US"/>
          </a:p>
        </p:txBody>
      </p:sp>
      <p:sp>
        <p:nvSpPr>
          <p:cNvPr id="121" name="TextBox 120">
            <a:extLst>
              <a:ext uri="{FF2B5EF4-FFF2-40B4-BE49-F238E27FC236}">
                <a16:creationId xmlns:a16="http://schemas.microsoft.com/office/drawing/2014/main" id="{EFB5630B-4028-4842-8C94-4DE809577F5C}"/>
              </a:ext>
            </a:extLst>
          </p:cNvPr>
          <p:cNvSpPr txBox="1"/>
          <p:nvPr/>
        </p:nvSpPr>
        <p:spPr>
          <a:xfrm flipH="1">
            <a:off x="9599326" y="3706548"/>
            <a:ext cx="1638847" cy="538865"/>
          </a:xfrm>
          <a:prstGeom prst="rect">
            <a:avLst/>
          </a:prstGeom>
          <a:noFill/>
        </p:spPr>
        <p:txBody>
          <a:bodyPr wrap="none" rtlCol="0">
            <a:spAutoFit/>
          </a:bodyPr>
          <a:lstStyle/>
          <a:p>
            <a:pPr algn="ctr"/>
            <a:r>
              <a:rPr lang="en-US" sz="1451" spc="-36" baseline="0" dirty="0">
                <a:solidFill>
                  <a:srgbClr val="FFFFFF"/>
                </a:solidFill>
                <a:latin typeface="Arial"/>
                <a:cs typeface="Arial"/>
                <a:sym typeface="Arial"/>
                <a:rtl val="0"/>
              </a:rPr>
              <a:t>Building and </a:t>
            </a:r>
          </a:p>
          <a:p>
            <a:pPr algn="ctr"/>
            <a:r>
              <a:rPr lang="en-US" sz="1451" spc="-36" baseline="0" dirty="0">
                <a:solidFill>
                  <a:srgbClr val="FFFFFF"/>
                </a:solidFill>
                <a:latin typeface="Arial"/>
                <a:cs typeface="Arial"/>
                <a:sym typeface="Arial"/>
                <a:rtl val="0"/>
              </a:rPr>
              <a:t>operating network </a:t>
            </a:r>
          </a:p>
        </p:txBody>
      </p:sp>
      <p:sp>
        <p:nvSpPr>
          <p:cNvPr id="135" name="TextBox 134">
            <a:extLst>
              <a:ext uri="{FF2B5EF4-FFF2-40B4-BE49-F238E27FC236}">
                <a16:creationId xmlns:a16="http://schemas.microsoft.com/office/drawing/2014/main" id="{421AFDDD-8051-4D3F-8526-01493CA6E85F}"/>
              </a:ext>
            </a:extLst>
          </p:cNvPr>
          <p:cNvSpPr txBox="1"/>
          <p:nvPr/>
        </p:nvSpPr>
        <p:spPr>
          <a:xfrm flipH="1">
            <a:off x="6308243" y="6296898"/>
            <a:ext cx="6142674" cy="646331"/>
          </a:xfrm>
          <a:prstGeom prst="rect">
            <a:avLst/>
          </a:prstGeom>
          <a:noFill/>
        </p:spPr>
        <p:txBody>
          <a:bodyPr wrap="square" rtlCol="0">
            <a:spAutoFit/>
          </a:bodyPr>
          <a:lstStyle/>
          <a:p>
            <a:r>
              <a:rPr lang="en-US" sz="1800" dirty="0">
                <a:solidFill>
                  <a:srgbClr val="1F4E79"/>
                </a:solidFill>
                <a:effectLst/>
                <a:latin typeface="Calibri" panose="020F0502020204030204" pitchFamily="34" charset="0"/>
                <a:ea typeface="Calibri" panose="020F0502020204030204" pitchFamily="34" charset="0"/>
              </a:rPr>
              <a:t>TPA Operates the network when connectivity is established. </a:t>
            </a:r>
          </a:p>
          <a:p>
            <a:endParaRPr lang="en-US" dirty="0"/>
          </a:p>
        </p:txBody>
      </p:sp>
      <p:sp>
        <p:nvSpPr>
          <p:cNvPr id="136" name="Rectangle 135">
            <a:extLst>
              <a:ext uri="{FF2B5EF4-FFF2-40B4-BE49-F238E27FC236}">
                <a16:creationId xmlns:a16="http://schemas.microsoft.com/office/drawing/2014/main" id="{ACF2EC7F-757E-439A-B5D3-0C084A0792C2}"/>
              </a:ext>
            </a:extLst>
          </p:cNvPr>
          <p:cNvSpPr/>
          <p:nvPr/>
        </p:nvSpPr>
        <p:spPr>
          <a:xfrm>
            <a:off x="0" y="2552"/>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Title 1">
            <a:extLst>
              <a:ext uri="{FF2B5EF4-FFF2-40B4-BE49-F238E27FC236}">
                <a16:creationId xmlns:a16="http://schemas.microsoft.com/office/drawing/2014/main" id="{5FEFD16A-1F5F-49F0-B2E5-2789AB72EAEC}"/>
              </a:ext>
            </a:extLst>
          </p:cNvPr>
          <p:cNvSpPr txBox="1">
            <a:spLocks/>
          </p:cNvSpPr>
          <p:nvPr/>
        </p:nvSpPr>
        <p:spPr>
          <a:xfrm>
            <a:off x="376825" y="-976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Middle-Mile Broadband Initiative</a:t>
            </a:r>
          </a:p>
        </p:txBody>
      </p:sp>
      <p:sp>
        <p:nvSpPr>
          <p:cNvPr id="83" name="TextBox 82">
            <a:extLst>
              <a:ext uri="{FF2B5EF4-FFF2-40B4-BE49-F238E27FC236}">
                <a16:creationId xmlns:a16="http://schemas.microsoft.com/office/drawing/2014/main" id="{0646F02F-5D9E-4CBF-BB0B-E4C127A8F650}"/>
              </a:ext>
            </a:extLst>
          </p:cNvPr>
          <p:cNvSpPr txBox="1"/>
          <p:nvPr/>
        </p:nvSpPr>
        <p:spPr>
          <a:xfrm flipH="1">
            <a:off x="282087" y="5173760"/>
            <a:ext cx="1455142" cy="762132"/>
          </a:xfrm>
          <a:prstGeom prst="rect">
            <a:avLst/>
          </a:prstGeom>
          <a:noFill/>
        </p:spPr>
        <p:txBody>
          <a:bodyPr wrap="none" rtlCol="0">
            <a:spAutoFit/>
          </a:bodyPr>
          <a:lstStyle/>
          <a:p>
            <a:r>
              <a:rPr lang="en-US" sz="1451" spc="-36" baseline="0" dirty="0">
                <a:solidFill>
                  <a:srgbClr val="6B6B6B"/>
                </a:solidFill>
                <a:latin typeface="Arial"/>
                <a:cs typeface="Arial"/>
                <a:sym typeface="Arial"/>
                <a:rtl val="0"/>
              </a:rPr>
              <a:t>August 2021 – </a:t>
            </a:r>
            <a:br>
              <a:rPr lang="en-US" sz="1451" spc="-36" baseline="0" dirty="0">
                <a:solidFill>
                  <a:srgbClr val="6B6B6B"/>
                </a:solidFill>
                <a:latin typeface="Arial"/>
                <a:cs typeface="Arial"/>
                <a:sym typeface="Arial"/>
                <a:rtl val="0"/>
              </a:rPr>
            </a:br>
            <a:r>
              <a:rPr lang="en-US" sz="1451" spc="-36" dirty="0">
                <a:solidFill>
                  <a:srgbClr val="6B6B6B"/>
                </a:solidFill>
                <a:latin typeface="Arial"/>
                <a:cs typeface="Arial"/>
                <a:sym typeface="Arial"/>
                <a:rtl val="0"/>
              </a:rPr>
              <a:t>December</a:t>
            </a:r>
            <a:r>
              <a:rPr lang="en-US" sz="1451" spc="-36" baseline="0" dirty="0">
                <a:solidFill>
                  <a:srgbClr val="6B6B6B"/>
                </a:solidFill>
                <a:latin typeface="Arial"/>
                <a:cs typeface="Arial"/>
                <a:sym typeface="Arial"/>
                <a:rtl val="0"/>
              </a:rPr>
              <a:t> 2021</a:t>
            </a:r>
          </a:p>
          <a:p>
            <a:pPr algn="l"/>
            <a:r>
              <a:rPr lang="en-US" sz="1451" spc="-36" baseline="0" dirty="0">
                <a:solidFill>
                  <a:srgbClr val="6B6B6B"/>
                </a:solidFill>
                <a:latin typeface="Arial"/>
                <a:cs typeface="Arial"/>
                <a:sym typeface="Arial"/>
                <a:rtl val="0"/>
              </a:rPr>
              <a:t> </a:t>
            </a:r>
          </a:p>
        </p:txBody>
      </p:sp>
      <p:grpSp>
        <p:nvGrpSpPr>
          <p:cNvPr id="8" name="Group 7">
            <a:extLst>
              <a:ext uri="{FF2B5EF4-FFF2-40B4-BE49-F238E27FC236}">
                <a16:creationId xmlns:a16="http://schemas.microsoft.com/office/drawing/2014/main" id="{EA00E204-8BBD-4EA0-A6FC-1B2751D1EB72}"/>
              </a:ext>
            </a:extLst>
          </p:cNvPr>
          <p:cNvGrpSpPr/>
          <p:nvPr/>
        </p:nvGrpSpPr>
        <p:grpSpPr>
          <a:xfrm>
            <a:off x="2904030" y="2391892"/>
            <a:ext cx="1384352" cy="1441155"/>
            <a:chOff x="2904936" y="2456634"/>
            <a:chExt cx="1375014" cy="1375013"/>
          </a:xfrm>
        </p:grpSpPr>
        <p:grpSp>
          <p:nvGrpSpPr>
            <p:cNvPr id="4" name="Group 3">
              <a:extLst>
                <a:ext uri="{FF2B5EF4-FFF2-40B4-BE49-F238E27FC236}">
                  <a16:creationId xmlns:a16="http://schemas.microsoft.com/office/drawing/2014/main" id="{84895731-8ED8-49B4-BA9A-289B89D99DDC}"/>
                </a:ext>
              </a:extLst>
            </p:cNvPr>
            <p:cNvGrpSpPr/>
            <p:nvPr/>
          </p:nvGrpSpPr>
          <p:grpSpPr>
            <a:xfrm>
              <a:off x="2904936" y="2456634"/>
              <a:ext cx="1375014" cy="1375013"/>
              <a:chOff x="1972232" y="3155631"/>
              <a:chExt cx="1556850" cy="1556849"/>
            </a:xfrm>
          </p:grpSpPr>
          <p:sp>
            <p:nvSpPr>
              <p:cNvPr id="81" name="Freeform: Shape 80">
                <a:extLst>
                  <a:ext uri="{FF2B5EF4-FFF2-40B4-BE49-F238E27FC236}">
                    <a16:creationId xmlns:a16="http://schemas.microsoft.com/office/drawing/2014/main" id="{2B3D7665-CEBF-4AF7-A1EB-7241C4D06677}"/>
                  </a:ext>
                </a:extLst>
              </p:cNvPr>
              <p:cNvSpPr/>
              <p:nvPr/>
            </p:nvSpPr>
            <p:spPr>
              <a:xfrm rot="2700000" flipH="1">
                <a:off x="2099229" y="3264628"/>
                <a:ext cx="1327984" cy="1327984"/>
              </a:xfrm>
              <a:custGeom>
                <a:avLst/>
                <a:gdLst>
                  <a:gd name="connsiteX0" fmla="*/ 0 w 1440644"/>
                  <a:gd name="connsiteY0" fmla="*/ 0 h 1440644"/>
                  <a:gd name="connsiteX1" fmla="*/ 1440645 w 1440644"/>
                  <a:gd name="connsiteY1" fmla="*/ 0 h 1440644"/>
                  <a:gd name="connsiteX2" fmla="*/ 1440645 w 1440644"/>
                  <a:gd name="connsiteY2" fmla="*/ 1440644 h 1440644"/>
                  <a:gd name="connsiteX3" fmla="*/ 1 w 1440644"/>
                  <a:gd name="connsiteY3" fmla="*/ 1440644 h 1440644"/>
                </a:gdLst>
                <a:ahLst/>
                <a:cxnLst>
                  <a:cxn ang="0">
                    <a:pos x="connsiteX0" y="connsiteY0"/>
                  </a:cxn>
                  <a:cxn ang="0">
                    <a:pos x="connsiteX1" y="connsiteY1"/>
                  </a:cxn>
                  <a:cxn ang="0">
                    <a:pos x="connsiteX2" y="connsiteY2"/>
                  </a:cxn>
                  <a:cxn ang="0">
                    <a:pos x="connsiteX3" y="connsiteY3"/>
                  </a:cxn>
                </a:cxnLst>
                <a:rect l="l" t="t" r="r" b="b"/>
                <a:pathLst>
                  <a:path w="1440644" h="1440644">
                    <a:moveTo>
                      <a:pt x="0" y="0"/>
                    </a:moveTo>
                    <a:lnTo>
                      <a:pt x="1440645" y="0"/>
                    </a:lnTo>
                    <a:lnTo>
                      <a:pt x="1440645" y="1440644"/>
                    </a:lnTo>
                    <a:lnTo>
                      <a:pt x="1" y="1440644"/>
                    </a:lnTo>
                    <a:close/>
                  </a:path>
                </a:pathLst>
              </a:custGeom>
              <a:solidFill>
                <a:srgbClr val="FFFF00"/>
              </a:solidFill>
              <a:ln w="227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3169B248-D818-494B-AA84-EAF6052BC5CC}"/>
                  </a:ext>
                </a:extLst>
              </p:cNvPr>
              <p:cNvSpPr/>
              <p:nvPr/>
            </p:nvSpPr>
            <p:spPr>
              <a:xfrm flipH="1">
                <a:off x="1972232" y="3155631"/>
                <a:ext cx="1556850" cy="1556849"/>
              </a:xfrm>
              <a:custGeom>
                <a:avLst/>
                <a:gdLst>
                  <a:gd name="connsiteX0" fmla="*/ 844281 w 1688925"/>
                  <a:gd name="connsiteY0" fmla="*/ 1688925 h 1688924"/>
                  <a:gd name="connsiteX1" fmla="*/ 0 w 1688925"/>
                  <a:gd name="connsiteY1" fmla="*/ 844622 h 1688924"/>
                  <a:gd name="connsiteX2" fmla="*/ 844281 w 1688925"/>
                  <a:gd name="connsiteY2" fmla="*/ 0 h 1688924"/>
                  <a:gd name="connsiteX3" fmla="*/ 1688925 w 1688925"/>
                  <a:gd name="connsiteY3" fmla="*/ 844622 h 1688924"/>
                </a:gdLst>
                <a:ahLst/>
                <a:cxnLst>
                  <a:cxn ang="0">
                    <a:pos x="connsiteX0" y="connsiteY0"/>
                  </a:cxn>
                  <a:cxn ang="0">
                    <a:pos x="connsiteX1" y="connsiteY1"/>
                  </a:cxn>
                  <a:cxn ang="0">
                    <a:pos x="connsiteX2" y="connsiteY2"/>
                  </a:cxn>
                  <a:cxn ang="0">
                    <a:pos x="connsiteX3" y="connsiteY3"/>
                  </a:cxn>
                </a:cxnLst>
                <a:rect l="l" t="t" r="r" b="b"/>
                <a:pathLst>
                  <a:path w="1688925" h="1688924">
                    <a:moveTo>
                      <a:pt x="844281" y="1688925"/>
                    </a:moveTo>
                    <a:lnTo>
                      <a:pt x="0" y="844622"/>
                    </a:lnTo>
                    <a:lnTo>
                      <a:pt x="844281" y="0"/>
                    </a:lnTo>
                    <a:lnTo>
                      <a:pt x="1688925" y="844622"/>
                    </a:lnTo>
                    <a:close/>
                  </a:path>
                </a:pathLst>
              </a:custGeom>
              <a:solidFill>
                <a:srgbClr val="FFFF00"/>
              </a:solidFill>
              <a:ln w="47513" cap="flat">
                <a:solidFill>
                  <a:srgbClr val="000000"/>
                </a:solidFill>
                <a:prstDash val="solid"/>
                <a:miter/>
              </a:ln>
            </p:spPr>
            <p:txBody>
              <a:bodyPr rtlCol="0" anchor="ctr"/>
              <a:lstStyle/>
              <a:p>
                <a:endParaRPr lang="en-US" dirty="0"/>
              </a:p>
            </p:txBody>
          </p:sp>
        </p:grpSp>
        <p:sp>
          <p:nvSpPr>
            <p:cNvPr id="26" name="TextBox 25">
              <a:extLst>
                <a:ext uri="{FF2B5EF4-FFF2-40B4-BE49-F238E27FC236}">
                  <a16:creationId xmlns:a16="http://schemas.microsoft.com/office/drawing/2014/main" id="{317C7D3C-300A-4382-A72F-E1E533701AB4}"/>
                </a:ext>
              </a:extLst>
            </p:cNvPr>
            <p:cNvSpPr txBox="1"/>
            <p:nvPr/>
          </p:nvSpPr>
          <p:spPr>
            <a:xfrm>
              <a:off x="3118923" y="2797486"/>
              <a:ext cx="994439" cy="830997"/>
            </a:xfrm>
            <a:prstGeom prst="rect">
              <a:avLst/>
            </a:prstGeom>
            <a:noFill/>
          </p:spPr>
          <p:txBody>
            <a:bodyPr wrap="none" rtlCol="0">
              <a:spAutoFit/>
            </a:bodyPr>
            <a:lstStyle/>
            <a:p>
              <a:pPr algn="ctr"/>
              <a:r>
                <a:rPr lang="en-US" sz="1200" spc="-18" baseline="0" dirty="0">
                  <a:solidFill>
                    <a:srgbClr val="000000"/>
                  </a:solidFill>
                  <a:latin typeface="MyriadPro-Bold"/>
                  <a:sym typeface="MyriadPro-Bold"/>
                  <a:rtl val="0"/>
                </a:rPr>
                <a:t>Design and </a:t>
              </a:r>
            </a:p>
            <a:p>
              <a:pPr algn="ctr"/>
              <a:r>
                <a:rPr lang="en-US" sz="1200" spc="-18" dirty="0">
                  <a:solidFill>
                    <a:srgbClr val="000000"/>
                  </a:solidFill>
                  <a:latin typeface="MyriadPro-Bold"/>
                  <a:sym typeface="MyriadPro-Bold"/>
                  <a:rtl val="0"/>
                </a:rPr>
                <a:t>Engineering</a:t>
              </a:r>
            </a:p>
            <a:p>
              <a:pPr algn="ctr"/>
              <a:r>
                <a:rPr lang="en-US" sz="1200" spc="-18" dirty="0">
                  <a:solidFill>
                    <a:srgbClr val="000000"/>
                  </a:solidFill>
                  <a:latin typeface="Arial" panose="020B0604020202020204" pitchFamily="34" charset="0"/>
                  <a:cs typeface="Arial" panose="020B0604020202020204" pitchFamily="34" charset="0"/>
                  <a:sym typeface="MyriadPro-Bold"/>
                  <a:rtl val="0"/>
                </a:rPr>
                <a:t>(TPA &amp; </a:t>
              </a:r>
              <a:br>
                <a:rPr lang="en-US" sz="1200" spc="-18" dirty="0">
                  <a:solidFill>
                    <a:srgbClr val="000000"/>
                  </a:solidFill>
                  <a:latin typeface="Arial" panose="020B0604020202020204" pitchFamily="34" charset="0"/>
                  <a:cs typeface="Arial" panose="020B0604020202020204" pitchFamily="34" charset="0"/>
                  <a:sym typeface="MyriadPro-Bold"/>
                  <a:rtl val="0"/>
                </a:rPr>
              </a:br>
              <a:r>
                <a:rPr lang="en-US" sz="1200" spc="-18" dirty="0">
                  <a:solidFill>
                    <a:srgbClr val="000000"/>
                  </a:solidFill>
                  <a:latin typeface="Arial" panose="020B0604020202020204" pitchFamily="34" charset="0"/>
                  <a:cs typeface="Arial" panose="020B0604020202020204" pitchFamily="34" charset="0"/>
                  <a:sym typeface="MyriadPro-Bold"/>
                  <a:rtl val="0"/>
                </a:rPr>
                <a:t>Caltrans)</a:t>
              </a:r>
              <a:endParaRPr lang="en-US" sz="1200" spc="-18" baseline="0" dirty="0">
                <a:solidFill>
                  <a:srgbClr val="000000"/>
                </a:solidFill>
                <a:latin typeface="Arial" panose="020B0604020202020204" pitchFamily="34" charset="0"/>
                <a:cs typeface="Arial" panose="020B0604020202020204" pitchFamily="34" charset="0"/>
                <a:sym typeface="MyriadPro-Bold"/>
                <a:rtl val="0"/>
              </a:endParaRPr>
            </a:p>
          </p:txBody>
        </p:sp>
      </p:grpSp>
      <p:grpSp>
        <p:nvGrpSpPr>
          <p:cNvPr id="7" name="Group 6">
            <a:extLst>
              <a:ext uri="{FF2B5EF4-FFF2-40B4-BE49-F238E27FC236}">
                <a16:creationId xmlns:a16="http://schemas.microsoft.com/office/drawing/2014/main" id="{6EEB8C1A-79F2-4A49-8FE3-6B2BEDD6BC06}"/>
              </a:ext>
            </a:extLst>
          </p:cNvPr>
          <p:cNvGrpSpPr/>
          <p:nvPr/>
        </p:nvGrpSpPr>
        <p:grpSpPr>
          <a:xfrm>
            <a:off x="1789657" y="4944063"/>
            <a:ext cx="147415" cy="1387959"/>
            <a:chOff x="1608727" y="4274042"/>
            <a:chExt cx="147415" cy="1387959"/>
          </a:xfrm>
        </p:grpSpPr>
        <p:sp>
          <p:nvSpPr>
            <p:cNvPr id="20" name="Freeform: Shape 19">
              <a:extLst>
                <a:ext uri="{FF2B5EF4-FFF2-40B4-BE49-F238E27FC236}">
                  <a16:creationId xmlns:a16="http://schemas.microsoft.com/office/drawing/2014/main" id="{55670F4F-3A29-45A7-9AE0-7455E9A2B3D6}"/>
                </a:ext>
              </a:extLst>
            </p:cNvPr>
            <p:cNvSpPr/>
            <p:nvPr/>
          </p:nvSpPr>
          <p:spPr>
            <a:xfrm flipH="1">
              <a:off x="1608727" y="4274042"/>
              <a:ext cx="68191" cy="1387959"/>
            </a:xfrm>
            <a:custGeom>
              <a:avLst/>
              <a:gdLst>
                <a:gd name="connsiteX0" fmla="*/ 0 w 85372"/>
                <a:gd name="connsiteY0" fmla="*/ 0 h 1387959"/>
                <a:gd name="connsiteX1" fmla="*/ 85373 w 85372"/>
                <a:gd name="connsiteY1" fmla="*/ 0 h 1387959"/>
                <a:gd name="connsiteX2" fmla="*/ 85373 w 85372"/>
                <a:gd name="connsiteY2" fmla="*/ 1387960 h 1387959"/>
                <a:gd name="connsiteX3" fmla="*/ 0 w 85372"/>
                <a:gd name="connsiteY3" fmla="*/ 1387960 h 1387959"/>
              </a:gdLst>
              <a:ahLst/>
              <a:cxnLst>
                <a:cxn ang="0">
                  <a:pos x="connsiteX0" y="connsiteY0"/>
                </a:cxn>
                <a:cxn ang="0">
                  <a:pos x="connsiteX1" y="connsiteY1"/>
                </a:cxn>
                <a:cxn ang="0">
                  <a:pos x="connsiteX2" y="connsiteY2"/>
                </a:cxn>
                <a:cxn ang="0">
                  <a:pos x="connsiteX3" y="connsiteY3"/>
                </a:cxn>
              </a:cxnLst>
              <a:rect l="l" t="t" r="r" b="b"/>
              <a:pathLst>
                <a:path w="85372" h="1387959">
                  <a:moveTo>
                    <a:pt x="0" y="0"/>
                  </a:moveTo>
                  <a:lnTo>
                    <a:pt x="85373" y="0"/>
                  </a:lnTo>
                  <a:lnTo>
                    <a:pt x="85373" y="1387960"/>
                  </a:lnTo>
                  <a:lnTo>
                    <a:pt x="0" y="1387960"/>
                  </a:lnTo>
                  <a:close/>
                </a:path>
              </a:pathLst>
            </a:custGeom>
            <a:solidFill>
              <a:srgbClr val="333333"/>
            </a:solidFill>
            <a:ln w="227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6E0B3F5-6707-4A88-BAE6-B48419B56193}"/>
                </a:ext>
              </a:extLst>
            </p:cNvPr>
            <p:cNvSpPr/>
            <p:nvPr/>
          </p:nvSpPr>
          <p:spPr>
            <a:xfrm flipH="1">
              <a:off x="1655600" y="4274042"/>
              <a:ext cx="100542" cy="1387959"/>
            </a:xfrm>
            <a:custGeom>
              <a:avLst/>
              <a:gdLst>
                <a:gd name="connsiteX0" fmla="*/ 0 w 125874"/>
                <a:gd name="connsiteY0" fmla="*/ 0 h 1387959"/>
                <a:gd name="connsiteX1" fmla="*/ 125873 w 125874"/>
                <a:gd name="connsiteY1" fmla="*/ 0 h 1387959"/>
                <a:gd name="connsiteX2" fmla="*/ 125873 w 125874"/>
                <a:gd name="connsiteY2" fmla="*/ 1387960 h 1387959"/>
                <a:gd name="connsiteX3" fmla="*/ 0 w 125874"/>
                <a:gd name="connsiteY3" fmla="*/ 1387960 h 1387959"/>
              </a:gdLst>
              <a:ahLst/>
              <a:cxnLst>
                <a:cxn ang="0">
                  <a:pos x="connsiteX0" y="connsiteY0"/>
                </a:cxn>
                <a:cxn ang="0">
                  <a:pos x="connsiteX1" y="connsiteY1"/>
                </a:cxn>
                <a:cxn ang="0">
                  <a:pos x="connsiteX2" y="connsiteY2"/>
                </a:cxn>
                <a:cxn ang="0">
                  <a:pos x="connsiteX3" y="connsiteY3"/>
                </a:cxn>
              </a:cxnLst>
              <a:rect l="l" t="t" r="r" b="b"/>
              <a:pathLst>
                <a:path w="125874" h="1387959">
                  <a:moveTo>
                    <a:pt x="0" y="0"/>
                  </a:moveTo>
                  <a:lnTo>
                    <a:pt x="125873" y="0"/>
                  </a:lnTo>
                  <a:lnTo>
                    <a:pt x="125873" y="1387960"/>
                  </a:lnTo>
                  <a:lnTo>
                    <a:pt x="0" y="1387960"/>
                  </a:lnTo>
                  <a:close/>
                </a:path>
              </a:pathLst>
            </a:custGeom>
            <a:solidFill>
              <a:srgbClr val="ECECEC"/>
            </a:solidFill>
            <a:ln w="2274" cap="flat">
              <a:noFill/>
              <a:prstDash val="solid"/>
              <a:miter/>
            </a:ln>
          </p:spPr>
          <p:txBody>
            <a:bodyPr rtlCol="0" anchor="ctr"/>
            <a:lstStyle/>
            <a:p>
              <a:endParaRPr lang="en-US" dirty="0"/>
            </a:p>
          </p:txBody>
        </p:sp>
      </p:grpSp>
      <p:grpSp>
        <p:nvGrpSpPr>
          <p:cNvPr id="5" name="Group 4">
            <a:extLst>
              <a:ext uri="{FF2B5EF4-FFF2-40B4-BE49-F238E27FC236}">
                <a16:creationId xmlns:a16="http://schemas.microsoft.com/office/drawing/2014/main" id="{08D78980-52C2-419C-969F-CF7D5AC84FA2}"/>
              </a:ext>
            </a:extLst>
          </p:cNvPr>
          <p:cNvGrpSpPr/>
          <p:nvPr/>
        </p:nvGrpSpPr>
        <p:grpSpPr>
          <a:xfrm>
            <a:off x="1090988" y="3586207"/>
            <a:ext cx="1543940" cy="1543939"/>
            <a:chOff x="1590347" y="3415100"/>
            <a:chExt cx="1404767" cy="1404766"/>
          </a:xfrm>
        </p:grpSpPr>
        <p:sp>
          <p:nvSpPr>
            <p:cNvPr id="23" name="Freeform: Shape 22">
              <a:extLst>
                <a:ext uri="{FF2B5EF4-FFF2-40B4-BE49-F238E27FC236}">
                  <a16:creationId xmlns:a16="http://schemas.microsoft.com/office/drawing/2014/main" id="{19E11E24-B5D4-439C-AFB3-F72D984A2844}"/>
                </a:ext>
              </a:extLst>
            </p:cNvPr>
            <p:cNvSpPr/>
            <p:nvPr/>
          </p:nvSpPr>
          <p:spPr>
            <a:xfrm rot="2700000" flipH="1">
              <a:off x="1703278" y="3512448"/>
              <a:ext cx="1198258" cy="1198258"/>
            </a:xfrm>
            <a:custGeom>
              <a:avLst/>
              <a:gdLst>
                <a:gd name="connsiteX0" fmla="*/ 0 w 1440644"/>
                <a:gd name="connsiteY0" fmla="*/ 0 h 1440644"/>
                <a:gd name="connsiteX1" fmla="*/ 1440645 w 1440644"/>
                <a:gd name="connsiteY1" fmla="*/ 0 h 1440644"/>
                <a:gd name="connsiteX2" fmla="*/ 1440645 w 1440644"/>
                <a:gd name="connsiteY2" fmla="*/ 1440644 h 1440644"/>
                <a:gd name="connsiteX3" fmla="*/ 1 w 1440644"/>
                <a:gd name="connsiteY3" fmla="*/ 1440644 h 1440644"/>
              </a:gdLst>
              <a:ahLst/>
              <a:cxnLst>
                <a:cxn ang="0">
                  <a:pos x="connsiteX0" y="connsiteY0"/>
                </a:cxn>
                <a:cxn ang="0">
                  <a:pos x="connsiteX1" y="connsiteY1"/>
                </a:cxn>
                <a:cxn ang="0">
                  <a:pos x="connsiteX2" y="connsiteY2"/>
                </a:cxn>
                <a:cxn ang="0">
                  <a:pos x="connsiteX3" y="connsiteY3"/>
                </a:cxn>
              </a:cxnLst>
              <a:rect l="l" t="t" r="r" b="b"/>
              <a:pathLst>
                <a:path w="1440644" h="1440644">
                  <a:moveTo>
                    <a:pt x="0" y="0"/>
                  </a:moveTo>
                  <a:lnTo>
                    <a:pt x="1440645" y="0"/>
                  </a:lnTo>
                  <a:lnTo>
                    <a:pt x="1440645" y="1440644"/>
                  </a:lnTo>
                  <a:lnTo>
                    <a:pt x="1" y="1440644"/>
                  </a:lnTo>
                  <a:close/>
                </a:path>
              </a:pathLst>
            </a:custGeom>
            <a:solidFill>
              <a:srgbClr val="FFFF00"/>
            </a:solidFill>
            <a:ln w="227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1EDCE8D-3917-44E5-8751-E5B1BCDF6890}"/>
                </a:ext>
              </a:extLst>
            </p:cNvPr>
            <p:cNvSpPr/>
            <p:nvPr/>
          </p:nvSpPr>
          <p:spPr>
            <a:xfrm flipH="1">
              <a:off x="1590347" y="3415100"/>
              <a:ext cx="1404767" cy="1404766"/>
            </a:xfrm>
            <a:custGeom>
              <a:avLst/>
              <a:gdLst>
                <a:gd name="connsiteX0" fmla="*/ 844281 w 1688925"/>
                <a:gd name="connsiteY0" fmla="*/ 1688925 h 1688924"/>
                <a:gd name="connsiteX1" fmla="*/ 0 w 1688925"/>
                <a:gd name="connsiteY1" fmla="*/ 844622 h 1688924"/>
                <a:gd name="connsiteX2" fmla="*/ 844281 w 1688925"/>
                <a:gd name="connsiteY2" fmla="*/ 0 h 1688924"/>
                <a:gd name="connsiteX3" fmla="*/ 1688925 w 1688925"/>
                <a:gd name="connsiteY3" fmla="*/ 844622 h 1688924"/>
              </a:gdLst>
              <a:ahLst/>
              <a:cxnLst>
                <a:cxn ang="0">
                  <a:pos x="connsiteX0" y="connsiteY0"/>
                </a:cxn>
                <a:cxn ang="0">
                  <a:pos x="connsiteX1" y="connsiteY1"/>
                </a:cxn>
                <a:cxn ang="0">
                  <a:pos x="connsiteX2" y="connsiteY2"/>
                </a:cxn>
                <a:cxn ang="0">
                  <a:pos x="connsiteX3" y="connsiteY3"/>
                </a:cxn>
              </a:cxnLst>
              <a:rect l="l" t="t" r="r" b="b"/>
              <a:pathLst>
                <a:path w="1688925" h="1688924">
                  <a:moveTo>
                    <a:pt x="844281" y="1688925"/>
                  </a:moveTo>
                  <a:lnTo>
                    <a:pt x="0" y="844622"/>
                  </a:lnTo>
                  <a:lnTo>
                    <a:pt x="844281" y="0"/>
                  </a:lnTo>
                  <a:lnTo>
                    <a:pt x="1688925" y="844622"/>
                  </a:lnTo>
                  <a:close/>
                </a:path>
              </a:pathLst>
            </a:custGeom>
            <a:solidFill>
              <a:srgbClr val="FFFF00"/>
            </a:solidFill>
            <a:ln w="47513" cap="flat">
              <a:solidFill>
                <a:srgbClr val="000000"/>
              </a:solidFill>
              <a:prstDash val="solid"/>
              <a:miter/>
            </a:ln>
          </p:spPr>
          <p:txBody>
            <a:bodyPr rtlCol="0" anchor="ctr"/>
            <a:lstStyle/>
            <a:p>
              <a:endParaRPr lang="en-US" dirty="0"/>
            </a:p>
          </p:txBody>
        </p:sp>
        <p:sp>
          <p:nvSpPr>
            <p:cNvPr id="82" name="TextBox 81">
              <a:extLst>
                <a:ext uri="{FF2B5EF4-FFF2-40B4-BE49-F238E27FC236}">
                  <a16:creationId xmlns:a16="http://schemas.microsoft.com/office/drawing/2014/main" id="{95136543-58D7-4917-AB7F-899F81ACDC70}"/>
                </a:ext>
              </a:extLst>
            </p:cNvPr>
            <p:cNvSpPr txBox="1"/>
            <p:nvPr/>
          </p:nvSpPr>
          <p:spPr>
            <a:xfrm>
              <a:off x="1721429" y="3840980"/>
              <a:ext cx="1139671" cy="646331"/>
            </a:xfrm>
            <a:prstGeom prst="rect">
              <a:avLst/>
            </a:prstGeom>
            <a:noFill/>
          </p:spPr>
          <p:txBody>
            <a:bodyPr wrap="none" rtlCol="0">
              <a:spAutoFit/>
            </a:bodyPr>
            <a:lstStyle/>
            <a:p>
              <a:pPr algn="ctr"/>
              <a:r>
                <a:rPr lang="en-US" sz="1200" spc="-18" baseline="0" dirty="0">
                  <a:solidFill>
                    <a:srgbClr val="000000"/>
                  </a:solidFill>
                  <a:latin typeface="MyriadPro-Bold"/>
                  <a:sym typeface="MyriadPro-Bold"/>
                  <a:rtl val="0"/>
                </a:rPr>
                <a:t>Build program</a:t>
              </a:r>
            </a:p>
            <a:p>
              <a:pPr algn="ctr"/>
              <a:r>
                <a:rPr lang="en-US" sz="1200" spc="-18" dirty="0">
                  <a:solidFill>
                    <a:srgbClr val="000000"/>
                  </a:solidFill>
                  <a:latin typeface="MyriadPro-Bold"/>
                  <a:sym typeface="MyriadPro-Bold"/>
                  <a:rtl val="0"/>
                </a:rPr>
                <a:t>CPUC obtain </a:t>
              </a:r>
            </a:p>
            <a:p>
              <a:pPr algn="ctr"/>
              <a:r>
                <a:rPr lang="en-US" sz="1200" spc="-18" dirty="0">
                  <a:solidFill>
                    <a:srgbClr val="000000"/>
                  </a:solidFill>
                  <a:latin typeface="MyriadPro-Bold"/>
                  <a:sym typeface="MyriadPro-Bold"/>
                  <a:rtl val="0"/>
                </a:rPr>
                <a:t>Public input</a:t>
              </a:r>
              <a:endParaRPr lang="en-US" sz="1200" spc="-18" baseline="0" dirty="0">
                <a:solidFill>
                  <a:srgbClr val="000000"/>
                </a:solidFill>
                <a:latin typeface="Arial" panose="020B0604020202020204" pitchFamily="34" charset="0"/>
                <a:cs typeface="Arial" panose="020B0604020202020204" pitchFamily="34" charset="0"/>
                <a:sym typeface="MyriadPro-Bold"/>
                <a:rtl val="0"/>
              </a:endParaRPr>
            </a:p>
          </p:txBody>
        </p:sp>
      </p:grpSp>
      <p:pic>
        <p:nvPicPr>
          <p:cNvPr id="6" name="Picture 5" descr="Shape, arrow&#10;&#10;Description automatically generated">
            <a:extLst>
              <a:ext uri="{FF2B5EF4-FFF2-40B4-BE49-F238E27FC236}">
                <a16:creationId xmlns:a16="http://schemas.microsoft.com/office/drawing/2014/main" id="{1FB2F257-7ED2-40A1-A6BE-D18A363DE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430" y="1615125"/>
            <a:ext cx="2003464" cy="2045029"/>
          </a:xfrm>
          <a:prstGeom prst="rect">
            <a:avLst/>
          </a:prstGeom>
        </p:spPr>
      </p:pic>
    </p:spTree>
    <p:extLst>
      <p:ext uri="{BB962C8B-B14F-4D97-AF65-F5344CB8AC3E}">
        <p14:creationId xmlns:p14="http://schemas.microsoft.com/office/powerpoint/2010/main" val="119353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93798B-EBAC-4EBF-A8E5-02BB85A44260}"/>
              </a:ext>
            </a:extLst>
          </p:cNvPr>
          <p:cNvSpPr/>
          <p:nvPr/>
        </p:nvSpPr>
        <p:spPr>
          <a:xfrm>
            <a:off x="667414" y="1120452"/>
            <a:ext cx="6290845" cy="1287717"/>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822506-B7CE-4353-B2EF-3EBFDAF8F4A4}"/>
              </a:ext>
            </a:extLst>
          </p:cNvPr>
          <p:cNvSpPr/>
          <p:nvPr/>
        </p:nvSpPr>
        <p:spPr>
          <a:xfrm>
            <a:off x="0" y="0"/>
            <a:ext cx="12192000" cy="88613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87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Roles of partner entities per phase</a:t>
            </a:r>
          </a:p>
        </p:txBody>
      </p:sp>
      <p:sp>
        <p:nvSpPr>
          <p:cNvPr id="6" name="Content Placeholder 2">
            <a:extLst>
              <a:ext uri="{FF2B5EF4-FFF2-40B4-BE49-F238E27FC236}">
                <a16:creationId xmlns:a16="http://schemas.microsoft.com/office/drawing/2014/main" id="{AE9FFE5B-4076-BE49-9C1A-12725A4D2368}"/>
              </a:ext>
            </a:extLst>
          </p:cNvPr>
          <p:cNvSpPr txBox="1">
            <a:spLocks/>
          </p:cNvSpPr>
          <p:nvPr/>
        </p:nvSpPr>
        <p:spPr>
          <a:xfrm>
            <a:off x="9041215" y="2937877"/>
            <a:ext cx="2518064" cy="205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F4E79"/>
                </a:solidFill>
                <a:latin typeface="Arial" panose="020B0604020202020204" pitchFamily="34" charset="0"/>
                <a:cs typeface="Arial" panose="020B0604020202020204" pitchFamily="34" charset="0"/>
              </a:rPr>
              <a:t>*Need to be in   coordination with Last Mile work by CPUC</a:t>
            </a:r>
          </a:p>
          <a:p>
            <a:pPr>
              <a:buFontTx/>
              <a:buChar char="-"/>
            </a:pPr>
            <a:endParaRPr lang="en-US" sz="3600" dirty="0">
              <a:solidFill>
                <a:srgbClr val="1F4E79"/>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0" name="Right Arrow 9">
            <a:extLst>
              <a:ext uri="{FF2B5EF4-FFF2-40B4-BE49-F238E27FC236}">
                <a16:creationId xmlns:a16="http://schemas.microsoft.com/office/drawing/2014/main" id="{A26A35A7-8BDB-A449-86DC-DE802543BF0E}"/>
              </a:ext>
            </a:extLst>
          </p:cNvPr>
          <p:cNvSpPr/>
          <p:nvPr/>
        </p:nvSpPr>
        <p:spPr>
          <a:xfrm>
            <a:off x="7438468" y="3041124"/>
            <a:ext cx="1212650" cy="1325563"/>
          </a:xfrm>
          <a:prstGeom prst="rightArrow">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75760B-315B-487F-8838-B5E72FF23B76}"/>
              </a:ext>
            </a:extLst>
          </p:cNvPr>
          <p:cNvSpPr/>
          <p:nvPr/>
        </p:nvSpPr>
        <p:spPr>
          <a:xfrm>
            <a:off x="667414" y="1120452"/>
            <a:ext cx="6290845" cy="450683"/>
          </a:xfrm>
          <a:prstGeom prst="rect">
            <a:avLst/>
          </a:prstGeom>
          <a:solidFill>
            <a:srgbClr val="00B0F0"/>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8FD06D-9058-4654-8797-FB92D4631504}"/>
              </a:ext>
            </a:extLst>
          </p:cNvPr>
          <p:cNvSpPr txBox="1"/>
          <p:nvPr/>
        </p:nvSpPr>
        <p:spPr>
          <a:xfrm>
            <a:off x="801711" y="1120452"/>
            <a:ext cx="4762123"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Standing up Program – </a:t>
            </a:r>
            <a:r>
              <a:rPr lang="en-US" sz="2000" dirty="0">
                <a:solidFill>
                  <a:schemeClr val="bg1"/>
                </a:solidFill>
                <a:latin typeface="Arial" panose="020B0604020202020204" pitchFamily="34" charset="0"/>
                <a:cs typeface="Arial" panose="020B0604020202020204" pitchFamily="34" charset="0"/>
              </a:rPr>
              <a:t>CDT</a:t>
            </a:r>
          </a:p>
        </p:txBody>
      </p:sp>
      <p:sp>
        <p:nvSpPr>
          <p:cNvPr id="11" name="TextBox 10">
            <a:extLst>
              <a:ext uri="{FF2B5EF4-FFF2-40B4-BE49-F238E27FC236}">
                <a16:creationId xmlns:a16="http://schemas.microsoft.com/office/drawing/2014/main" id="{138FAB07-4B53-4474-8FD8-93C6621CABE8}"/>
              </a:ext>
            </a:extLst>
          </p:cNvPr>
          <p:cNvSpPr txBox="1"/>
          <p:nvPr/>
        </p:nvSpPr>
        <p:spPr>
          <a:xfrm>
            <a:off x="526331" y="1639522"/>
            <a:ext cx="4955263" cy="646331"/>
          </a:xfrm>
          <a:prstGeom prst="rect">
            <a:avLst/>
          </a:prstGeom>
          <a:noFill/>
        </p:spPr>
        <p:txBody>
          <a:bodyPr wrap="square" rtlCol="0">
            <a:spAutoFit/>
          </a:bodyPr>
          <a:lstStyle/>
          <a:p>
            <a:pPr lvl="1">
              <a:buFontTx/>
              <a:buChar char="-"/>
            </a:pPr>
            <a:r>
              <a:rPr lang="en-US" sz="1800" dirty="0">
                <a:solidFill>
                  <a:srgbClr val="1F4E79"/>
                </a:solidFill>
                <a:latin typeface="Arial" panose="020B0604020202020204" pitchFamily="34" charset="0"/>
                <a:cs typeface="Arial" panose="020B0604020202020204" pitchFamily="34" charset="0"/>
              </a:rPr>
              <a:t>July/Aug to Dec 2021</a:t>
            </a:r>
          </a:p>
          <a:p>
            <a:pPr lvl="1">
              <a:buFontTx/>
              <a:buChar char="-"/>
            </a:pPr>
            <a:r>
              <a:rPr lang="en-US" sz="1800" dirty="0">
                <a:solidFill>
                  <a:srgbClr val="1F4E79"/>
                </a:solidFill>
                <a:latin typeface="Arial" panose="020B0604020202020204" pitchFamily="34" charset="0"/>
                <a:cs typeface="Arial" panose="020B0604020202020204" pitchFamily="34" charset="0"/>
              </a:rPr>
              <a:t>Public Comments and Analysis – CPUC</a:t>
            </a:r>
            <a:endParaRPr lang="en-US" dirty="0"/>
          </a:p>
        </p:txBody>
      </p:sp>
      <p:sp>
        <p:nvSpPr>
          <p:cNvPr id="12" name="Rectangle 11">
            <a:extLst>
              <a:ext uri="{FF2B5EF4-FFF2-40B4-BE49-F238E27FC236}">
                <a16:creationId xmlns:a16="http://schemas.microsoft.com/office/drawing/2014/main" id="{4222D5DE-8F52-4A44-B509-CD70A546043D}"/>
              </a:ext>
            </a:extLst>
          </p:cNvPr>
          <p:cNvSpPr/>
          <p:nvPr/>
        </p:nvSpPr>
        <p:spPr>
          <a:xfrm>
            <a:off x="670432" y="2521821"/>
            <a:ext cx="6290845" cy="1287717"/>
          </a:xfrm>
          <a:prstGeom prst="rect">
            <a:avLst/>
          </a:prstGeom>
          <a:solidFill>
            <a:schemeClr val="bg1"/>
          </a:solidFill>
          <a:ln w="349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482249-74BF-48DE-961F-D6309F925790}"/>
              </a:ext>
            </a:extLst>
          </p:cNvPr>
          <p:cNvSpPr/>
          <p:nvPr/>
        </p:nvSpPr>
        <p:spPr>
          <a:xfrm>
            <a:off x="670432" y="2521821"/>
            <a:ext cx="6290845" cy="662621"/>
          </a:xfrm>
          <a:prstGeom prst="rect">
            <a:avLst/>
          </a:prstGeom>
          <a:solidFill>
            <a:srgbClr val="1F4E79"/>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B5A25D-7E44-420C-A5F5-D151E2011B1D}"/>
              </a:ext>
            </a:extLst>
          </p:cNvPr>
          <p:cNvSpPr txBox="1"/>
          <p:nvPr/>
        </p:nvSpPr>
        <p:spPr>
          <a:xfrm>
            <a:off x="759464" y="2476556"/>
            <a:ext cx="5208006"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Engineering &amp; Design* – </a:t>
            </a:r>
            <a:r>
              <a:rPr lang="en-US" sz="2000" dirty="0">
                <a:solidFill>
                  <a:schemeClr val="bg1"/>
                </a:solidFill>
                <a:latin typeface="Arial" panose="020B0604020202020204" pitchFamily="34" charset="0"/>
                <a:cs typeface="Arial" panose="020B0604020202020204" pitchFamily="34" charset="0"/>
              </a:rPr>
              <a:t>TPA &amp; Caltrans in coordination with CPUC for last mile</a:t>
            </a:r>
          </a:p>
        </p:txBody>
      </p:sp>
      <p:sp>
        <p:nvSpPr>
          <p:cNvPr id="15" name="TextBox 14">
            <a:extLst>
              <a:ext uri="{FF2B5EF4-FFF2-40B4-BE49-F238E27FC236}">
                <a16:creationId xmlns:a16="http://schemas.microsoft.com/office/drawing/2014/main" id="{6CCC5F60-15A3-474F-B149-2C45BB0AED30}"/>
              </a:ext>
            </a:extLst>
          </p:cNvPr>
          <p:cNvSpPr txBox="1"/>
          <p:nvPr/>
        </p:nvSpPr>
        <p:spPr>
          <a:xfrm>
            <a:off x="526331" y="3138827"/>
            <a:ext cx="4955263" cy="646331"/>
          </a:xfrm>
          <a:prstGeom prst="rect">
            <a:avLst/>
          </a:prstGeom>
          <a:noFill/>
        </p:spPr>
        <p:txBody>
          <a:bodyPr wrap="square" rtlCol="0">
            <a:spAutoFit/>
          </a:bodyPr>
          <a:lstStyle/>
          <a:p>
            <a:pPr lvl="1">
              <a:buFontTx/>
              <a:buChar char="-"/>
            </a:pPr>
            <a:r>
              <a:rPr lang="en-US" sz="1800" dirty="0">
                <a:solidFill>
                  <a:srgbClr val="1F4E79"/>
                </a:solidFill>
                <a:latin typeface="Arial" panose="020B0604020202020204" pitchFamily="34" charset="0"/>
                <a:cs typeface="Arial" panose="020B0604020202020204" pitchFamily="34" charset="0"/>
              </a:rPr>
              <a:t>Jan to June 2022 </a:t>
            </a:r>
          </a:p>
          <a:p>
            <a:pPr lvl="1">
              <a:buFontTx/>
              <a:buChar char="-"/>
            </a:pPr>
            <a:r>
              <a:rPr lang="en-US" sz="1800" dirty="0">
                <a:solidFill>
                  <a:srgbClr val="1F4E79"/>
                </a:solidFill>
                <a:latin typeface="Arial" panose="020B0604020202020204" pitchFamily="34" charset="0"/>
                <a:cs typeface="Arial" panose="020B0604020202020204" pitchFamily="34" charset="0"/>
              </a:rPr>
              <a:t>Initial 18 project as proof of concept</a:t>
            </a:r>
          </a:p>
        </p:txBody>
      </p:sp>
      <p:sp>
        <p:nvSpPr>
          <p:cNvPr id="16" name="Rectangle 15">
            <a:extLst>
              <a:ext uri="{FF2B5EF4-FFF2-40B4-BE49-F238E27FC236}">
                <a16:creationId xmlns:a16="http://schemas.microsoft.com/office/drawing/2014/main" id="{B54C1527-747F-4D09-893A-4B1F978063A0}"/>
              </a:ext>
            </a:extLst>
          </p:cNvPr>
          <p:cNvSpPr/>
          <p:nvPr/>
        </p:nvSpPr>
        <p:spPr>
          <a:xfrm>
            <a:off x="673047" y="3931100"/>
            <a:ext cx="6290845" cy="1448775"/>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B6F0BD-800A-4900-A22E-BBF5E43ED3A4}"/>
              </a:ext>
            </a:extLst>
          </p:cNvPr>
          <p:cNvSpPr/>
          <p:nvPr/>
        </p:nvSpPr>
        <p:spPr>
          <a:xfrm>
            <a:off x="673047" y="3931101"/>
            <a:ext cx="6290845" cy="495444"/>
          </a:xfrm>
          <a:prstGeom prst="rect">
            <a:avLst/>
          </a:prstGeom>
          <a:solidFill>
            <a:srgbClr val="00B0F0"/>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89AAC11-F3D1-4173-B22D-0FC97D420C48}"/>
              </a:ext>
            </a:extLst>
          </p:cNvPr>
          <p:cNvSpPr txBox="1"/>
          <p:nvPr/>
        </p:nvSpPr>
        <p:spPr>
          <a:xfrm>
            <a:off x="750002" y="3966577"/>
            <a:ext cx="6099617"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Construction or Lease to Build</a:t>
            </a:r>
            <a:r>
              <a:rPr lang="en-US" sz="2000" dirty="0">
                <a:solidFill>
                  <a:schemeClr val="bg1"/>
                </a:solidFill>
                <a:latin typeface="Arial" panose="020B0604020202020204" pitchFamily="34" charset="0"/>
                <a:cs typeface="Arial" panose="020B0604020202020204" pitchFamily="34" charset="0"/>
              </a:rPr>
              <a:t> – Caltrans &amp; TPA</a:t>
            </a:r>
          </a:p>
        </p:txBody>
      </p:sp>
      <p:sp>
        <p:nvSpPr>
          <p:cNvPr id="19" name="TextBox 18">
            <a:extLst>
              <a:ext uri="{FF2B5EF4-FFF2-40B4-BE49-F238E27FC236}">
                <a16:creationId xmlns:a16="http://schemas.microsoft.com/office/drawing/2014/main" id="{E5CE6EE3-F9D3-4305-97F3-25A0FDDCE913}"/>
              </a:ext>
            </a:extLst>
          </p:cNvPr>
          <p:cNvSpPr txBox="1"/>
          <p:nvPr/>
        </p:nvSpPr>
        <p:spPr>
          <a:xfrm>
            <a:off x="438411" y="4450252"/>
            <a:ext cx="6290845" cy="923330"/>
          </a:xfrm>
          <a:prstGeom prst="rect">
            <a:avLst/>
          </a:prstGeom>
          <a:noFill/>
        </p:spPr>
        <p:txBody>
          <a:bodyPr wrap="square" rtlCol="0">
            <a:spAutoFit/>
          </a:bodyPr>
          <a:lstStyle/>
          <a:p>
            <a:pPr lvl="1">
              <a:buFontTx/>
              <a:buChar char="-"/>
            </a:pPr>
            <a:r>
              <a:rPr lang="en-US" sz="1800" dirty="0">
                <a:solidFill>
                  <a:srgbClr val="1F4E79"/>
                </a:solidFill>
                <a:latin typeface="Arial" panose="020B0604020202020204" pitchFamily="34" charset="0"/>
                <a:cs typeface="Arial" panose="020B0604020202020204" pitchFamily="34" charset="0"/>
              </a:rPr>
              <a:t>Starting July 2022 (to be completed by end of 2026)</a:t>
            </a:r>
          </a:p>
          <a:p>
            <a:pPr lvl="1">
              <a:buFontTx/>
              <a:buChar char="-"/>
            </a:pPr>
            <a:r>
              <a:rPr lang="en-US" sz="1800" dirty="0">
                <a:solidFill>
                  <a:srgbClr val="1F4E79"/>
                </a:solidFill>
                <a:latin typeface="Arial" panose="020B0604020202020204" pitchFamily="34" charset="0"/>
                <a:cs typeface="Arial" panose="020B0604020202020204" pitchFamily="34" charset="0"/>
              </a:rPr>
              <a:t>Construction – Caltrans</a:t>
            </a:r>
          </a:p>
          <a:p>
            <a:pPr lvl="1">
              <a:buFontTx/>
              <a:buChar char="-"/>
            </a:pPr>
            <a:r>
              <a:rPr lang="en-US" sz="1800" dirty="0">
                <a:solidFill>
                  <a:srgbClr val="1F4E79"/>
                </a:solidFill>
                <a:latin typeface="Arial" panose="020B0604020202020204" pitchFamily="34" charset="0"/>
                <a:cs typeface="Arial" panose="020B0604020202020204" pitchFamily="34" charset="0"/>
              </a:rPr>
              <a:t>Leasing - TPA</a:t>
            </a:r>
          </a:p>
        </p:txBody>
      </p:sp>
      <p:sp>
        <p:nvSpPr>
          <p:cNvPr id="20" name="Rectangle 19">
            <a:extLst>
              <a:ext uri="{FF2B5EF4-FFF2-40B4-BE49-F238E27FC236}">
                <a16:creationId xmlns:a16="http://schemas.microsoft.com/office/drawing/2014/main" id="{6C3FD24B-AB6A-4E86-AA3F-B6CB4455CE94}"/>
              </a:ext>
            </a:extLst>
          </p:cNvPr>
          <p:cNvSpPr/>
          <p:nvPr/>
        </p:nvSpPr>
        <p:spPr>
          <a:xfrm>
            <a:off x="670434" y="5508513"/>
            <a:ext cx="6290845" cy="1022573"/>
          </a:xfrm>
          <a:prstGeom prst="rect">
            <a:avLst/>
          </a:prstGeom>
          <a:solidFill>
            <a:schemeClr val="bg1"/>
          </a:solidFill>
          <a:ln w="3492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48BEE1-0D9B-4649-90B2-DAF959B8E08C}"/>
              </a:ext>
            </a:extLst>
          </p:cNvPr>
          <p:cNvSpPr/>
          <p:nvPr/>
        </p:nvSpPr>
        <p:spPr>
          <a:xfrm>
            <a:off x="670434" y="5508514"/>
            <a:ext cx="6290845" cy="495444"/>
          </a:xfrm>
          <a:prstGeom prst="rect">
            <a:avLst/>
          </a:prstGeom>
          <a:solidFill>
            <a:srgbClr val="1F4E79"/>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B8B9851-A731-45CB-9AF3-1393F5D60694}"/>
              </a:ext>
            </a:extLst>
          </p:cNvPr>
          <p:cNvSpPr txBox="1"/>
          <p:nvPr/>
        </p:nvSpPr>
        <p:spPr>
          <a:xfrm>
            <a:off x="763027" y="5547095"/>
            <a:ext cx="6290845"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Operating and Maintenance of MM network </a:t>
            </a:r>
            <a:r>
              <a:rPr lang="en-US" sz="2000" dirty="0">
                <a:solidFill>
                  <a:schemeClr val="bg1"/>
                </a:solidFill>
                <a:latin typeface="Arial" panose="020B0604020202020204" pitchFamily="34" charset="0"/>
                <a:cs typeface="Arial" panose="020B0604020202020204" pitchFamily="34" charset="0"/>
              </a:rPr>
              <a:t>– TPA</a:t>
            </a:r>
          </a:p>
        </p:txBody>
      </p:sp>
      <p:sp>
        <p:nvSpPr>
          <p:cNvPr id="23" name="TextBox 22">
            <a:extLst>
              <a:ext uri="{FF2B5EF4-FFF2-40B4-BE49-F238E27FC236}">
                <a16:creationId xmlns:a16="http://schemas.microsoft.com/office/drawing/2014/main" id="{3E43D28C-67F8-47B1-9C87-ED0690636160}"/>
              </a:ext>
            </a:extLst>
          </p:cNvPr>
          <p:cNvSpPr txBox="1"/>
          <p:nvPr/>
        </p:nvSpPr>
        <p:spPr>
          <a:xfrm>
            <a:off x="435798" y="6027665"/>
            <a:ext cx="6290845" cy="369332"/>
          </a:xfrm>
          <a:prstGeom prst="rect">
            <a:avLst/>
          </a:prstGeom>
          <a:noFill/>
        </p:spPr>
        <p:txBody>
          <a:bodyPr wrap="square" rtlCol="0">
            <a:spAutoFit/>
          </a:bodyPr>
          <a:lstStyle/>
          <a:p>
            <a:pPr lvl="1">
              <a:buFontTx/>
              <a:buChar char="-"/>
            </a:pPr>
            <a:r>
              <a:rPr lang="en-US" sz="1800" dirty="0">
                <a:solidFill>
                  <a:srgbClr val="1F4E79"/>
                </a:solidFill>
                <a:latin typeface="Arial" panose="020B0604020202020204" pitchFamily="34" charset="0"/>
                <a:cs typeface="Arial" panose="020B0604020202020204" pitchFamily="34" charset="0"/>
              </a:rPr>
              <a:t>Once connectivity in place (on a flow basis)</a:t>
            </a:r>
          </a:p>
        </p:txBody>
      </p:sp>
    </p:spTree>
    <p:extLst>
      <p:ext uri="{BB962C8B-B14F-4D97-AF65-F5344CB8AC3E}">
        <p14:creationId xmlns:p14="http://schemas.microsoft.com/office/powerpoint/2010/main" val="180646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B672BF-2B48-41D9-8FCB-D61A20003394}"/>
              </a:ext>
            </a:extLst>
          </p:cNvPr>
          <p:cNvSpPr/>
          <p:nvPr/>
        </p:nvSpPr>
        <p:spPr>
          <a:xfrm>
            <a:off x="0" y="-169664"/>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93D38AF-8363-421A-AD4F-F631AB0ED880}"/>
              </a:ext>
            </a:extLst>
          </p:cNvPr>
          <p:cNvSpPr txBox="1">
            <a:spLocks/>
          </p:cNvSpPr>
          <p:nvPr/>
        </p:nvSpPr>
        <p:spPr>
          <a:xfrm>
            <a:off x="652107" y="-319473"/>
            <a:ext cx="11085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Expenditure Plan </a:t>
            </a:r>
          </a:p>
        </p:txBody>
      </p:sp>
      <p:grpSp>
        <p:nvGrpSpPr>
          <p:cNvPr id="137" name="Group 136">
            <a:extLst>
              <a:ext uri="{FF2B5EF4-FFF2-40B4-BE49-F238E27FC236}">
                <a16:creationId xmlns:a16="http://schemas.microsoft.com/office/drawing/2014/main" id="{A07C3E12-42A5-4FCA-811D-E3224A373603}"/>
              </a:ext>
            </a:extLst>
          </p:cNvPr>
          <p:cNvGrpSpPr/>
          <p:nvPr/>
        </p:nvGrpSpPr>
        <p:grpSpPr>
          <a:xfrm>
            <a:off x="1473859" y="1604988"/>
            <a:ext cx="7614508" cy="4880957"/>
            <a:chOff x="1191019" y="1508801"/>
            <a:chExt cx="7614508" cy="4880957"/>
          </a:xfrm>
        </p:grpSpPr>
        <p:sp>
          <p:nvSpPr>
            <p:cNvPr id="87" name="Freeform: Shape 86">
              <a:extLst>
                <a:ext uri="{FF2B5EF4-FFF2-40B4-BE49-F238E27FC236}">
                  <a16:creationId xmlns:a16="http://schemas.microsoft.com/office/drawing/2014/main" id="{0CFC3494-5AB2-4FD8-92DE-F7CB7D65B571}"/>
                </a:ext>
              </a:extLst>
            </p:cNvPr>
            <p:cNvSpPr/>
            <p:nvPr/>
          </p:nvSpPr>
          <p:spPr>
            <a:xfrm>
              <a:off x="1754423" y="1672604"/>
              <a:ext cx="7051104" cy="3818447"/>
            </a:xfrm>
            <a:custGeom>
              <a:avLst/>
              <a:gdLst>
                <a:gd name="connsiteX0" fmla="*/ 0 w 7051104"/>
                <a:gd name="connsiteY0" fmla="*/ 3818448 h 3818447"/>
                <a:gd name="connsiteX1" fmla="*/ 7051104 w 7051104"/>
                <a:gd name="connsiteY1" fmla="*/ 3818448 h 3818447"/>
                <a:gd name="connsiteX2" fmla="*/ 0 w 7051104"/>
                <a:gd name="connsiteY2" fmla="*/ 3181365 h 3818447"/>
                <a:gd name="connsiteX3" fmla="*/ 7051104 w 7051104"/>
                <a:gd name="connsiteY3" fmla="*/ 3181365 h 3818447"/>
                <a:gd name="connsiteX4" fmla="*/ 0 w 7051104"/>
                <a:gd name="connsiteY4" fmla="*/ 2545632 h 3818447"/>
                <a:gd name="connsiteX5" fmla="*/ 7051104 w 7051104"/>
                <a:gd name="connsiteY5" fmla="*/ 2545632 h 3818447"/>
                <a:gd name="connsiteX6" fmla="*/ 0 w 7051104"/>
                <a:gd name="connsiteY6" fmla="*/ 1908549 h 3818447"/>
                <a:gd name="connsiteX7" fmla="*/ 7051104 w 7051104"/>
                <a:gd name="connsiteY7" fmla="*/ 1908549 h 3818447"/>
                <a:gd name="connsiteX8" fmla="*/ 0 w 7051104"/>
                <a:gd name="connsiteY8" fmla="*/ 1272816 h 3818447"/>
                <a:gd name="connsiteX9" fmla="*/ 7051104 w 7051104"/>
                <a:gd name="connsiteY9" fmla="*/ 1272816 h 3818447"/>
                <a:gd name="connsiteX10" fmla="*/ 0 w 7051104"/>
                <a:gd name="connsiteY10" fmla="*/ 635733 h 3818447"/>
                <a:gd name="connsiteX11" fmla="*/ 7051104 w 7051104"/>
                <a:gd name="connsiteY11" fmla="*/ 635733 h 3818447"/>
                <a:gd name="connsiteX12" fmla="*/ 0 w 7051104"/>
                <a:gd name="connsiteY12" fmla="*/ 0 h 3818447"/>
                <a:gd name="connsiteX13" fmla="*/ 7051104 w 7051104"/>
                <a:gd name="connsiteY13" fmla="*/ 0 h 38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104" h="3818447">
                  <a:moveTo>
                    <a:pt x="0" y="3818448"/>
                  </a:moveTo>
                  <a:lnTo>
                    <a:pt x="7051104" y="3818448"/>
                  </a:lnTo>
                  <a:moveTo>
                    <a:pt x="0" y="3181365"/>
                  </a:moveTo>
                  <a:lnTo>
                    <a:pt x="7051104" y="3181365"/>
                  </a:lnTo>
                  <a:moveTo>
                    <a:pt x="0" y="2545632"/>
                  </a:moveTo>
                  <a:lnTo>
                    <a:pt x="7051104" y="2545632"/>
                  </a:lnTo>
                  <a:moveTo>
                    <a:pt x="0" y="1908549"/>
                  </a:moveTo>
                  <a:lnTo>
                    <a:pt x="7051104" y="1908549"/>
                  </a:lnTo>
                  <a:moveTo>
                    <a:pt x="0" y="1272816"/>
                  </a:moveTo>
                  <a:lnTo>
                    <a:pt x="7051104" y="1272816"/>
                  </a:lnTo>
                  <a:moveTo>
                    <a:pt x="0" y="635733"/>
                  </a:moveTo>
                  <a:lnTo>
                    <a:pt x="7051104" y="635733"/>
                  </a:lnTo>
                  <a:moveTo>
                    <a:pt x="0" y="0"/>
                  </a:moveTo>
                  <a:lnTo>
                    <a:pt x="7051104" y="0"/>
                  </a:lnTo>
                </a:path>
              </a:pathLst>
            </a:custGeom>
            <a:noFill/>
            <a:ln w="8435" cap="flat">
              <a:solidFill>
                <a:srgbClr val="DAD9D9"/>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A43041B3-F447-497B-A14D-1BAB4460592D}"/>
                </a:ext>
              </a:extLst>
            </p:cNvPr>
            <p:cNvSpPr/>
            <p:nvPr/>
          </p:nvSpPr>
          <p:spPr>
            <a:xfrm>
              <a:off x="2043270" y="1991146"/>
              <a:ext cx="3788753" cy="4136989"/>
            </a:xfrm>
            <a:custGeom>
              <a:avLst/>
              <a:gdLst>
                <a:gd name="connsiteX0" fmla="*/ 0 w 3788753"/>
                <a:gd name="connsiteY0" fmla="*/ 0 h 4136989"/>
                <a:gd name="connsiteX1" fmla="*/ 263202 w 3788753"/>
                <a:gd name="connsiteY1" fmla="*/ 0 h 4136989"/>
                <a:gd name="connsiteX2" fmla="*/ 263202 w 3788753"/>
                <a:gd name="connsiteY2" fmla="*/ 4136990 h 4136989"/>
                <a:gd name="connsiteX3" fmla="*/ 0 w 3788753"/>
                <a:gd name="connsiteY3" fmla="*/ 4136990 h 4136989"/>
                <a:gd name="connsiteX4" fmla="*/ 0 w 3788753"/>
                <a:gd name="connsiteY4" fmla="*/ 0 h 4136989"/>
                <a:gd name="connsiteX5" fmla="*/ 0 w 3788753"/>
                <a:gd name="connsiteY5" fmla="*/ 0 h 4136989"/>
                <a:gd name="connsiteX6" fmla="*/ 1175634 w 3788753"/>
                <a:gd name="connsiteY6" fmla="*/ 1033910 h 4136989"/>
                <a:gd name="connsiteX7" fmla="*/ 1438836 w 3788753"/>
                <a:gd name="connsiteY7" fmla="*/ 1033910 h 4136989"/>
                <a:gd name="connsiteX8" fmla="*/ 1438836 w 3788753"/>
                <a:gd name="connsiteY8" fmla="*/ 4136990 h 4136989"/>
                <a:gd name="connsiteX9" fmla="*/ 1175634 w 3788753"/>
                <a:gd name="connsiteY9" fmla="*/ 4136990 h 4136989"/>
                <a:gd name="connsiteX10" fmla="*/ 1175634 w 3788753"/>
                <a:gd name="connsiteY10" fmla="*/ 1033910 h 4136989"/>
                <a:gd name="connsiteX11" fmla="*/ 1175634 w 3788753"/>
                <a:gd name="connsiteY11" fmla="*/ 1033910 h 4136989"/>
                <a:gd name="connsiteX12" fmla="*/ 2349918 w 3788753"/>
                <a:gd name="connsiteY12" fmla="*/ 2067820 h 4136989"/>
                <a:gd name="connsiteX13" fmla="*/ 2613120 w 3788753"/>
                <a:gd name="connsiteY13" fmla="*/ 2067820 h 4136989"/>
                <a:gd name="connsiteX14" fmla="*/ 2613120 w 3788753"/>
                <a:gd name="connsiteY14" fmla="*/ 4136990 h 4136989"/>
                <a:gd name="connsiteX15" fmla="*/ 2349918 w 3788753"/>
                <a:gd name="connsiteY15" fmla="*/ 4136990 h 4136989"/>
                <a:gd name="connsiteX16" fmla="*/ 2349918 w 3788753"/>
                <a:gd name="connsiteY16" fmla="*/ 2067820 h 4136989"/>
                <a:gd name="connsiteX17" fmla="*/ 2349918 w 3788753"/>
                <a:gd name="connsiteY17" fmla="*/ 2067820 h 4136989"/>
                <a:gd name="connsiteX18" fmla="*/ 3525552 w 3788753"/>
                <a:gd name="connsiteY18" fmla="*/ 3101730 h 4136989"/>
                <a:gd name="connsiteX19" fmla="*/ 3788754 w 3788753"/>
                <a:gd name="connsiteY19" fmla="*/ 3101730 h 4136989"/>
                <a:gd name="connsiteX20" fmla="*/ 3788754 w 3788753"/>
                <a:gd name="connsiteY20" fmla="*/ 4136990 h 4136989"/>
                <a:gd name="connsiteX21" fmla="*/ 3525552 w 3788753"/>
                <a:gd name="connsiteY21" fmla="*/ 4136990 h 4136989"/>
                <a:gd name="connsiteX22" fmla="*/ 3525552 w 3788753"/>
                <a:gd name="connsiteY22" fmla="*/ 3101730 h 4136989"/>
                <a:gd name="connsiteX23" fmla="*/ 3525552 w 3788753"/>
                <a:gd name="connsiteY23" fmla="*/ 3101730 h 413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88753" h="4136989">
                  <a:moveTo>
                    <a:pt x="0" y="0"/>
                  </a:moveTo>
                  <a:lnTo>
                    <a:pt x="263202" y="0"/>
                  </a:lnTo>
                  <a:lnTo>
                    <a:pt x="263202" y="4136990"/>
                  </a:lnTo>
                  <a:lnTo>
                    <a:pt x="0" y="4136990"/>
                  </a:lnTo>
                  <a:lnTo>
                    <a:pt x="0" y="0"/>
                  </a:lnTo>
                  <a:lnTo>
                    <a:pt x="0" y="0"/>
                  </a:lnTo>
                  <a:close/>
                  <a:moveTo>
                    <a:pt x="1175634" y="1033910"/>
                  </a:moveTo>
                  <a:lnTo>
                    <a:pt x="1438836" y="1033910"/>
                  </a:lnTo>
                  <a:lnTo>
                    <a:pt x="1438836" y="4136990"/>
                  </a:lnTo>
                  <a:lnTo>
                    <a:pt x="1175634" y="4136990"/>
                  </a:lnTo>
                  <a:lnTo>
                    <a:pt x="1175634" y="1033910"/>
                  </a:lnTo>
                  <a:lnTo>
                    <a:pt x="1175634" y="1033910"/>
                  </a:lnTo>
                  <a:close/>
                  <a:moveTo>
                    <a:pt x="2349918" y="2067820"/>
                  </a:moveTo>
                  <a:lnTo>
                    <a:pt x="2613120" y="2067820"/>
                  </a:lnTo>
                  <a:lnTo>
                    <a:pt x="2613120" y="4136990"/>
                  </a:lnTo>
                  <a:lnTo>
                    <a:pt x="2349918" y="4136990"/>
                  </a:lnTo>
                  <a:lnTo>
                    <a:pt x="2349918" y="2067820"/>
                  </a:lnTo>
                  <a:lnTo>
                    <a:pt x="2349918" y="2067820"/>
                  </a:lnTo>
                  <a:close/>
                  <a:moveTo>
                    <a:pt x="3525552" y="3101730"/>
                  </a:moveTo>
                  <a:lnTo>
                    <a:pt x="3788754" y="3101730"/>
                  </a:lnTo>
                  <a:lnTo>
                    <a:pt x="3788754" y="4136990"/>
                  </a:lnTo>
                  <a:lnTo>
                    <a:pt x="3525552" y="4136990"/>
                  </a:lnTo>
                  <a:lnTo>
                    <a:pt x="3525552" y="3101730"/>
                  </a:lnTo>
                  <a:lnTo>
                    <a:pt x="3525552" y="3101730"/>
                  </a:lnTo>
                  <a:close/>
                </a:path>
              </a:pathLst>
            </a:custGeom>
            <a:solidFill>
              <a:srgbClr val="1E4F7A"/>
            </a:solidFill>
            <a:ln w="11246"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1682714-01E4-4B62-9C67-428353009A04}"/>
                </a:ext>
              </a:extLst>
            </p:cNvPr>
            <p:cNvSpPr/>
            <p:nvPr/>
          </p:nvSpPr>
          <p:spPr>
            <a:xfrm>
              <a:off x="2378008" y="1991146"/>
              <a:ext cx="6138671" cy="4136989"/>
            </a:xfrm>
            <a:custGeom>
              <a:avLst/>
              <a:gdLst>
                <a:gd name="connsiteX0" fmla="*/ 0 w 6138671"/>
                <a:gd name="connsiteY0" fmla="*/ 4135640 h 4136989"/>
                <a:gd name="connsiteX1" fmla="*/ 263202 w 6138671"/>
                <a:gd name="connsiteY1" fmla="*/ 4135640 h 4136989"/>
                <a:gd name="connsiteX2" fmla="*/ 263202 w 6138671"/>
                <a:gd name="connsiteY2" fmla="*/ 4136990 h 4136989"/>
                <a:gd name="connsiteX3" fmla="*/ 0 w 6138671"/>
                <a:gd name="connsiteY3" fmla="*/ 4136990 h 4136989"/>
                <a:gd name="connsiteX4" fmla="*/ 0 w 6138671"/>
                <a:gd name="connsiteY4" fmla="*/ 4135640 h 4136989"/>
                <a:gd name="connsiteX5" fmla="*/ 0 w 6138671"/>
                <a:gd name="connsiteY5" fmla="*/ 4135640 h 4136989"/>
                <a:gd name="connsiteX6" fmla="*/ 1175634 w 6138671"/>
                <a:gd name="connsiteY6" fmla="*/ 3309592 h 4136989"/>
                <a:gd name="connsiteX7" fmla="*/ 1438836 w 6138671"/>
                <a:gd name="connsiteY7" fmla="*/ 3309592 h 4136989"/>
                <a:gd name="connsiteX8" fmla="*/ 1438836 w 6138671"/>
                <a:gd name="connsiteY8" fmla="*/ 4136990 h 4136989"/>
                <a:gd name="connsiteX9" fmla="*/ 1175634 w 6138671"/>
                <a:gd name="connsiteY9" fmla="*/ 4136990 h 4136989"/>
                <a:gd name="connsiteX10" fmla="*/ 1175634 w 6138671"/>
                <a:gd name="connsiteY10" fmla="*/ 3309592 h 4136989"/>
                <a:gd name="connsiteX11" fmla="*/ 1175634 w 6138671"/>
                <a:gd name="connsiteY11" fmla="*/ 3309592 h 4136989"/>
                <a:gd name="connsiteX12" fmla="*/ 2349918 w 6138671"/>
                <a:gd name="connsiteY12" fmla="*/ 2482194 h 4136989"/>
                <a:gd name="connsiteX13" fmla="*/ 2613120 w 6138671"/>
                <a:gd name="connsiteY13" fmla="*/ 2482194 h 4136989"/>
                <a:gd name="connsiteX14" fmla="*/ 2613120 w 6138671"/>
                <a:gd name="connsiteY14" fmla="*/ 4136990 h 4136989"/>
                <a:gd name="connsiteX15" fmla="*/ 2349918 w 6138671"/>
                <a:gd name="connsiteY15" fmla="*/ 4136990 h 4136989"/>
                <a:gd name="connsiteX16" fmla="*/ 2349918 w 6138671"/>
                <a:gd name="connsiteY16" fmla="*/ 2482194 h 4136989"/>
                <a:gd name="connsiteX17" fmla="*/ 2349918 w 6138671"/>
                <a:gd name="connsiteY17" fmla="*/ 2482194 h 4136989"/>
                <a:gd name="connsiteX18" fmla="*/ 3525552 w 6138671"/>
                <a:gd name="connsiteY18" fmla="*/ 1654796 h 4136989"/>
                <a:gd name="connsiteX19" fmla="*/ 3788754 w 6138671"/>
                <a:gd name="connsiteY19" fmla="*/ 1654796 h 4136989"/>
                <a:gd name="connsiteX20" fmla="*/ 3788754 w 6138671"/>
                <a:gd name="connsiteY20" fmla="*/ 4136990 h 4136989"/>
                <a:gd name="connsiteX21" fmla="*/ 3525552 w 6138671"/>
                <a:gd name="connsiteY21" fmla="*/ 4136990 h 4136989"/>
                <a:gd name="connsiteX22" fmla="*/ 3525552 w 6138671"/>
                <a:gd name="connsiteY22" fmla="*/ 1654796 h 4136989"/>
                <a:gd name="connsiteX23" fmla="*/ 3525552 w 6138671"/>
                <a:gd name="connsiteY23" fmla="*/ 1654796 h 4136989"/>
                <a:gd name="connsiteX24" fmla="*/ 4699836 w 6138671"/>
                <a:gd name="connsiteY24" fmla="*/ 827398 h 4136989"/>
                <a:gd name="connsiteX25" fmla="*/ 4963038 w 6138671"/>
                <a:gd name="connsiteY25" fmla="*/ 827398 h 4136989"/>
                <a:gd name="connsiteX26" fmla="*/ 4963038 w 6138671"/>
                <a:gd name="connsiteY26" fmla="*/ 4136990 h 4136989"/>
                <a:gd name="connsiteX27" fmla="*/ 4699836 w 6138671"/>
                <a:gd name="connsiteY27" fmla="*/ 4136990 h 4136989"/>
                <a:gd name="connsiteX28" fmla="*/ 4699836 w 6138671"/>
                <a:gd name="connsiteY28" fmla="*/ 827398 h 4136989"/>
                <a:gd name="connsiteX29" fmla="*/ 4699836 w 6138671"/>
                <a:gd name="connsiteY29" fmla="*/ 827398 h 4136989"/>
                <a:gd name="connsiteX30" fmla="*/ 5875470 w 6138671"/>
                <a:gd name="connsiteY30" fmla="*/ 0 h 4136989"/>
                <a:gd name="connsiteX31" fmla="*/ 6138672 w 6138671"/>
                <a:gd name="connsiteY31" fmla="*/ 0 h 4136989"/>
                <a:gd name="connsiteX32" fmla="*/ 6138672 w 6138671"/>
                <a:gd name="connsiteY32" fmla="*/ 4136990 h 4136989"/>
                <a:gd name="connsiteX33" fmla="*/ 5875470 w 6138671"/>
                <a:gd name="connsiteY33" fmla="*/ 4136990 h 4136989"/>
                <a:gd name="connsiteX34" fmla="*/ 5875470 w 6138671"/>
                <a:gd name="connsiteY34" fmla="*/ 0 h 4136989"/>
                <a:gd name="connsiteX35" fmla="*/ 5875470 w 6138671"/>
                <a:gd name="connsiteY35" fmla="*/ 0 h 413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38671" h="4136989">
                  <a:moveTo>
                    <a:pt x="0" y="4135640"/>
                  </a:moveTo>
                  <a:lnTo>
                    <a:pt x="263202" y="4135640"/>
                  </a:lnTo>
                  <a:lnTo>
                    <a:pt x="263202" y="4136990"/>
                  </a:lnTo>
                  <a:lnTo>
                    <a:pt x="0" y="4136990"/>
                  </a:lnTo>
                  <a:lnTo>
                    <a:pt x="0" y="4135640"/>
                  </a:lnTo>
                  <a:lnTo>
                    <a:pt x="0" y="4135640"/>
                  </a:lnTo>
                  <a:close/>
                  <a:moveTo>
                    <a:pt x="1175634" y="3309592"/>
                  </a:moveTo>
                  <a:lnTo>
                    <a:pt x="1438836" y="3309592"/>
                  </a:lnTo>
                  <a:lnTo>
                    <a:pt x="1438836" y="4136990"/>
                  </a:lnTo>
                  <a:lnTo>
                    <a:pt x="1175634" y="4136990"/>
                  </a:lnTo>
                  <a:lnTo>
                    <a:pt x="1175634" y="3309592"/>
                  </a:lnTo>
                  <a:lnTo>
                    <a:pt x="1175634" y="3309592"/>
                  </a:lnTo>
                  <a:close/>
                  <a:moveTo>
                    <a:pt x="2349918" y="2482194"/>
                  </a:moveTo>
                  <a:lnTo>
                    <a:pt x="2613120" y="2482194"/>
                  </a:lnTo>
                  <a:lnTo>
                    <a:pt x="2613120" y="4136990"/>
                  </a:lnTo>
                  <a:lnTo>
                    <a:pt x="2349918" y="4136990"/>
                  </a:lnTo>
                  <a:lnTo>
                    <a:pt x="2349918" y="2482194"/>
                  </a:lnTo>
                  <a:lnTo>
                    <a:pt x="2349918" y="2482194"/>
                  </a:lnTo>
                  <a:close/>
                  <a:moveTo>
                    <a:pt x="3525552" y="1654796"/>
                  </a:moveTo>
                  <a:lnTo>
                    <a:pt x="3788754" y="1654796"/>
                  </a:lnTo>
                  <a:lnTo>
                    <a:pt x="3788754" y="4136990"/>
                  </a:lnTo>
                  <a:lnTo>
                    <a:pt x="3525552" y="4136990"/>
                  </a:lnTo>
                  <a:lnTo>
                    <a:pt x="3525552" y="1654796"/>
                  </a:lnTo>
                  <a:lnTo>
                    <a:pt x="3525552" y="1654796"/>
                  </a:lnTo>
                  <a:close/>
                  <a:moveTo>
                    <a:pt x="4699836" y="827398"/>
                  </a:moveTo>
                  <a:lnTo>
                    <a:pt x="4963038" y="827398"/>
                  </a:lnTo>
                  <a:lnTo>
                    <a:pt x="4963038" y="4136990"/>
                  </a:lnTo>
                  <a:lnTo>
                    <a:pt x="4699836" y="4136990"/>
                  </a:lnTo>
                  <a:lnTo>
                    <a:pt x="4699836" y="827398"/>
                  </a:lnTo>
                  <a:lnTo>
                    <a:pt x="4699836" y="827398"/>
                  </a:lnTo>
                  <a:close/>
                  <a:moveTo>
                    <a:pt x="5875470" y="0"/>
                  </a:moveTo>
                  <a:lnTo>
                    <a:pt x="6138672" y="0"/>
                  </a:lnTo>
                  <a:lnTo>
                    <a:pt x="6138672" y="4136990"/>
                  </a:lnTo>
                  <a:lnTo>
                    <a:pt x="5875470" y="4136990"/>
                  </a:lnTo>
                  <a:lnTo>
                    <a:pt x="5875470" y="0"/>
                  </a:lnTo>
                  <a:lnTo>
                    <a:pt x="5875470" y="0"/>
                  </a:lnTo>
                  <a:close/>
                </a:path>
              </a:pathLst>
            </a:custGeom>
            <a:solidFill>
              <a:srgbClr val="28AEE4"/>
            </a:solidFill>
            <a:ln w="11246"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3203471-E981-4D18-99E6-D0BBB3931F9B}"/>
                </a:ext>
              </a:extLst>
            </p:cNvPr>
            <p:cNvSpPr/>
            <p:nvPr/>
          </p:nvSpPr>
          <p:spPr>
            <a:xfrm>
              <a:off x="1754423" y="6128135"/>
              <a:ext cx="7051103" cy="11247"/>
            </a:xfrm>
            <a:custGeom>
              <a:avLst/>
              <a:gdLst>
                <a:gd name="connsiteX0" fmla="*/ 0 w 7051103"/>
                <a:gd name="connsiteY0" fmla="*/ 0 h 11247"/>
                <a:gd name="connsiteX1" fmla="*/ 7051104 w 7051103"/>
                <a:gd name="connsiteY1" fmla="*/ 0 h 11247"/>
              </a:gdLst>
              <a:ahLst/>
              <a:cxnLst>
                <a:cxn ang="0">
                  <a:pos x="connsiteX0" y="connsiteY0"/>
                </a:cxn>
                <a:cxn ang="0">
                  <a:pos x="connsiteX1" y="connsiteY1"/>
                </a:cxn>
              </a:cxnLst>
              <a:rect l="l" t="t" r="r" b="b"/>
              <a:pathLst>
                <a:path w="7051103" h="11247">
                  <a:moveTo>
                    <a:pt x="0" y="0"/>
                  </a:moveTo>
                  <a:lnTo>
                    <a:pt x="7051104" y="0"/>
                  </a:lnTo>
                </a:path>
              </a:pathLst>
            </a:custGeom>
            <a:ln w="8435" cap="flat">
              <a:solidFill>
                <a:srgbClr val="DAD9D9"/>
              </a:solidFill>
              <a:prstDash val="solid"/>
              <a:round/>
            </a:ln>
          </p:spPr>
          <p:txBody>
            <a:bodyPr rtlCol="0" anchor="ctr"/>
            <a:lstStyle/>
            <a:p>
              <a:endParaRPr lang="en-US"/>
            </a:p>
          </p:txBody>
        </p:sp>
        <p:sp>
          <p:nvSpPr>
            <p:cNvPr id="91" name="TextBox 90">
              <a:extLst>
                <a:ext uri="{FF2B5EF4-FFF2-40B4-BE49-F238E27FC236}">
                  <a16:creationId xmlns:a16="http://schemas.microsoft.com/office/drawing/2014/main" id="{B187BFBF-AE13-4F3C-98BD-078390F28D11}"/>
                </a:ext>
              </a:extLst>
            </p:cNvPr>
            <p:cNvSpPr txBox="1"/>
            <p:nvPr/>
          </p:nvSpPr>
          <p:spPr>
            <a:xfrm>
              <a:off x="1344624" y="5964121"/>
              <a:ext cx="32910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92" name="TextBox 91">
              <a:extLst>
                <a:ext uri="{FF2B5EF4-FFF2-40B4-BE49-F238E27FC236}">
                  <a16:creationId xmlns:a16="http://schemas.microsoft.com/office/drawing/2014/main" id="{96FB0865-EFF3-46C2-8E89-1BDED1ABF159}"/>
                </a:ext>
              </a:extLst>
            </p:cNvPr>
            <p:cNvSpPr txBox="1"/>
            <p:nvPr/>
          </p:nvSpPr>
          <p:spPr>
            <a:xfrm>
              <a:off x="1267558" y="5327566"/>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$500</a:t>
              </a:r>
            </a:p>
          </p:txBody>
        </p:sp>
        <p:sp>
          <p:nvSpPr>
            <p:cNvPr id="93" name="TextBox 92">
              <a:extLst>
                <a:ext uri="{FF2B5EF4-FFF2-40B4-BE49-F238E27FC236}">
                  <a16:creationId xmlns:a16="http://schemas.microsoft.com/office/drawing/2014/main" id="{06283052-36A0-4E73-B731-D796FCAFE20C}"/>
                </a:ext>
              </a:extLst>
            </p:cNvPr>
            <p:cNvSpPr txBox="1"/>
            <p:nvPr/>
          </p:nvSpPr>
          <p:spPr>
            <a:xfrm>
              <a:off x="1191019" y="4691091"/>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$1</a:t>
              </a:r>
            </a:p>
          </p:txBody>
        </p:sp>
        <p:sp>
          <p:nvSpPr>
            <p:cNvPr id="94" name="TextBox 93">
              <a:extLst>
                <a:ext uri="{FF2B5EF4-FFF2-40B4-BE49-F238E27FC236}">
                  <a16:creationId xmlns:a16="http://schemas.microsoft.com/office/drawing/2014/main" id="{B22E9953-AED3-47BA-AD55-E375D88A2399}"/>
                </a:ext>
              </a:extLst>
            </p:cNvPr>
            <p:cNvSpPr txBox="1"/>
            <p:nvPr/>
          </p:nvSpPr>
          <p:spPr>
            <a:xfrm>
              <a:off x="1370536" y="4691091"/>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95" name="TextBox 94">
              <a:extLst>
                <a:ext uri="{FF2B5EF4-FFF2-40B4-BE49-F238E27FC236}">
                  <a16:creationId xmlns:a16="http://schemas.microsoft.com/office/drawing/2014/main" id="{5A73A214-951C-4443-A592-257B92BB6AC5}"/>
                </a:ext>
              </a:extLst>
            </p:cNvPr>
            <p:cNvSpPr txBox="1"/>
            <p:nvPr/>
          </p:nvSpPr>
          <p:spPr>
            <a:xfrm>
              <a:off x="1406980" y="4691091"/>
              <a:ext cx="452830"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000</a:t>
              </a:r>
            </a:p>
          </p:txBody>
        </p:sp>
        <p:sp>
          <p:nvSpPr>
            <p:cNvPr id="96" name="TextBox 95">
              <a:extLst>
                <a:ext uri="{FF2B5EF4-FFF2-40B4-BE49-F238E27FC236}">
                  <a16:creationId xmlns:a16="http://schemas.microsoft.com/office/drawing/2014/main" id="{1051ADFF-92F8-4C2B-B6A9-2BD84C8EE823}"/>
                </a:ext>
              </a:extLst>
            </p:cNvPr>
            <p:cNvSpPr txBox="1"/>
            <p:nvPr/>
          </p:nvSpPr>
          <p:spPr>
            <a:xfrm>
              <a:off x="1191019" y="4054705"/>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$1</a:t>
              </a:r>
            </a:p>
          </p:txBody>
        </p:sp>
        <p:sp>
          <p:nvSpPr>
            <p:cNvPr id="97" name="TextBox 96">
              <a:extLst>
                <a:ext uri="{FF2B5EF4-FFF2-40B4-BE49-F238E27FC236}">
                  <a16:creationId xmlns:a16="http://schemas.microsoft.com/office/drawing/2014/main" id="{CDFBFAC1-DFAA-4B12-8F84-BEB19228C2BA}"/>
                </a:ext>
              </a:extLst>
            </p:cNvPr>
            <p:cNvSpPr txBox="1"/>
            <p:nvPr/>
          </p:nvSpPr>
          <p:spPr>
            <a:xfrm>
              <a:off x="1370536" y="4054705"/>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98" name="TextBox 97">
              <a:extLst>
                <a:ext uri="{FF2B5EF4-FFF2-40B4-BE49-F238E27FC236}">
                  <a16:creationId xmlns:a16="http://schemas.microsoft.com/office/drawing/2014/main" id="{1191A4D2-B453-442D-9AD3-26F9E1C10194}"/>
                </a:ext>
              </a:extLst>
            </p:cNvPr>
            <p:cNvSpPr txBox="1"/>
            <p:nvPr/>
          </p:nvSpPr>
          <p:spPr>
            <a:xfrm>
              <a:off x="1406980" y="4054705"/>
              <a:ext cx="452830"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500</a:t>
              </a:r>
            </a:p>
          </p:txBody>
        </p:sp>
        <p:sp>
          <p:nvSpPr>
            <p:cNvPr id="99" name="TextBox 98">
              <a:extLst>
                <a:ext uri="{FF2B5EF4-FFF2-40B4-BE49-F238E27FC236}">
                  <a16:creationId xmlns:a16="http://schemas.microsoft.com/office/drawing/2014/main" id="{BD237315-284A-4ECF-A90B-2195C2959086}"/>
                </a:ext>
              </a:extLst>
            </p:cNvPr>
            <p:cNvSpPr txBox="1"/>
            <p:nvPr/>
          </p:nvSpPr>
          <p:spPr>
            <a:xfrm>
              <a:off x="1191019" y="3418140"/>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a:t>
              </a:r>
            </a:p>
          </p:txBody>
        </p:sp>
        <p:sp>
          <p:nvSpPr>
            <p:cNvPr id="100" name="TextBox 99">
              <a:extLst>
                <a:ext uri="{FF2B5EF4-FFF2-40B4-BE49-F238E27FC236}">
                  <a16:creationId xmlns:a16="http://schemas.microsoft.com/office/drawing/2014/main" id="{A413E6EA-FD8B-4E7B-B30B-A54754311467}"/>
                </a:ext>
              </a:extLst>
            </p:cNvPr>
            <p:cNvSpPr txBox="1"/>
            <p:nvPr/>
          </p:nvSpPr>
          <p:spPr>
            <a:xfrm>
              <a:off x="1370536" y="3418140"/>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101" name="TextBox 100">
              <a:extLst>
                <a:ext uri="{FF2B5EF4-FFF2-40B4-BE49-F238E27FC236}">
                  <a16:creationId xmlns:a16="http://schemas.microsoft.com/office/drawing/2014/main" id="{8C1E88CD-6B81-4A78-B25B-E6B9DB596AE3}"/>
                </a:ext>
              </a:extLst>
            </p:cNvPr>
            <p:cNvSpPr txBox="1"/>
            <p:nvPr/>
          </p:nvSpPr>
          <p:spPr>
            <a:xfrm>
              <a:off x="1406980" y="3418140"/>
              <a:ext cx="452830"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000</a:t>
              </a:r>
            </a:p>
          </p:txBody>
        </p:sp>
        <p:sp>
          <p:nvSpPr>
            <p:cNvPr id="102" name="TextBox 101">
              <a:extLst>
                <a:ext uri="{FF2B5EF4-FFF2-40B4-BE49-F238E27FC236}">
                  <a16:creationId xmlns:a16="http://schemas.microsoft.com/office/drawing/2014/main" id="{FE8B32C3-FFFB-4084-982E-159F1040F060}"/>
                </a:ext>
              </a:extLst>
            </p:cNvPr>
            <p:cNvSpPr txBox="1"/>
            <p:nvPr/>
          </p:nvSpPr>
          <p:spPr>
            <a:xfrm>
              <a:off x="1191019" y="2781754"/>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a:t>
              </a:r>
            </a:p>
          </p:txBody>
        </p:sp>
        <p:sp>
          <p:nvSpPr>
            <p:cNvPr id="103" name="TextBox 102">
              <a:extLst>
                <a:ext uri="{FF2B5EF4-FFF2-40B4-BE49-F238E27FC236}">
                  <a16:creationId xmlns:a16="http://schemas.microsoft.com/office/drawing/2014/main" id="{E374A216-CBA6-4957-81B2-632717A22C77}"/>
                </a:ext>
              </a:extLst>
            </p:cNvPr>
            <p:cNvSpPr txBox="1"/>
            <p:nvPr/>
          </p:nvSpPr>
          <p:spPr>
            <a:xfrm>
              <a:off x="1370536" y="2781754"/>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104" name="TextBox 103">
              <a:extLst>
                <a:ext uri="{FF2B5EF4-FFF2-40B4-BE49-F238E27FC236}">
                  <a16:creationId xmlns:a16="http://schemas.microsoft.com/office/drawing/2014/main" id="{7AB0D000-C172-4CAD-93CC-5C91AD6D166D}"/>
                </a:ext>
              </a:extLst>
            </p:cNvPr>
            <p:cNvSpPr txBox="1"/>
            <p:nvPr/>
          </p:nvSpPr>
          <p:spPr>
            <a:xfrm>
              <a:off x="1406980" y="2781754"/>
              <a:ext cx="452830"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500</a:t>
              </a:r>
            </a:p>
          </p:txBody>
        </p:sp>
        <p:sp>
          <p:nvSpPr>
            <p:cNvPr id="105" name="TextBox 104">
              <a:extLst>
                <a:ext uri="{FF2B5EF4-FFF2-40B4-BE49-F238E27FC236}">
                  <a16:creationId xmlns:a16="http://schemas.microsoft.com/office/drawing/2014/main" id="{5135DB5B-E726-473D-9B7B-BF8D8A8BE48F}"/>
                </a:ext>
              </a:extLst>
            </p:cNvPr>
            <p:cNvSpPr txBox="1"/>
            <p:nvPr/>
          </p:nvSpPr>
          <p:spPr>
            <a:xfrm>
              <a:off x="1191019" y="2145276"/>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$3</a:t>
              </a:r>
            </a:p>
          </p:txBody>
        </p:sp>
        <p:sp>
          <p:nvSpPr>
            <p:cNvPr id="106" name="TextBox 105">
              <a:extLst>
                <a:ext uri="{FF2B5EF4-FFF2-40B4-BE49-F238E27FC236}">
                  <a16:creationId xmlns:a16="http://schemas.microsoft.com/office/drawing/2014/main" id="{4ADE202C-294D-4209-B4A5-928DE3C5DDCD}"/>
                </a:ext>
              </a:extLst>
            </p:cNvPr>
            <p:cNvSpPr txBox="1"/>
            <p:nvPr/>
          </p:nvSpPr>
          <p:spPr>
            <a:xfrm>
              <a:off x="1370536" y="2145276"/>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107" name="TextBox 106">
              <a:extLst>
                <a:ext uri="{FF2B5EF4-FFF2-40B4-BE49-F238E27FC236}">
                  <a16:creationId xmlns:a16="http://schemas.microsoft.com/office/drawing/2014/main" id="{BA6EAFB1-0F0A-427E-9C96-EA7CA89A9691}"/>
                </a:ext>
              </a:extLst>
            </p:cNvPr>
            <p:cNvSpPr txBox="1"/>
            <p:nvPr/>
          </p:nvSpPr>
          <p:spPr>
            <a:xfrm>
              <a:off x="1406980" y="2145276"/>
              <a:ext cx="452830"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000</a:t>
              </a:r>
            </a:p>
          </p:txBody>
        </p:sp>
        <p:sp>
          <p:nvSpPr>
            <p:cNvPr id="108" name="TextBox 107">
              <a:extLst>
                <a:ext uri="{FF2B5EF4-FFF2-40B4-BE49-F238E27FC236}">
                  <a16:creationId xmlns:a16="http://schemas.microsoft.com/office/drawing/2014/main" id="{7342F993-2EF6-4FD1-8C2B-4E3E45A0B3DB}"/>
                </a:ext>
              </a:extLst>
            </p:cNvPr>
            <p:cNvSpPr txBox="1"/>
            <p:nvPr/>
          </p:nvSpPr>
          <p:spPr>
            <a:xfrm>
              <a:off x="1191019" y="1508801"/>
              <a:ext cx="362846"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$3</a:t>
              </a:r>
            </a:p>
          </p:txBody>
        </p:sp>
        <p:sp>
          <p:nvSpPr>
            <p:cNvPr id="109" name="TextBox 108">
              <a:extLst>
                <a:ext uri="{FF2B5EF4-FFF2-40B4-BE49-F238E27FC236}">
                  <a16:creationId xmlns:a16="http://schemas.microsoft.com/office/drawing/2014/main" id="{295AEC92-3B81-4BBF-B9DA-1D51D5EC1241}"/>
                </a:ext>
              </a:extLst>
            </p:cNvPr>
            <p:cNvSpPr txBox="1"/>
            <p:nvPr/>
          </p:nvSpPr>
          <p:spPr>
            <a:xfrm>
              <a:off x="1370536" y="1508801"/>
              <a:ext cx="227871"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a:t>
              </a:r>
            </a:p>
          </p:txBody>
        </p:sp>
        <p:sp>
          <p:nvSpPr>
            <p:cNvPr id="110" name="TextBox 109">
              <a:extLst>
                <a:ext uri="{FF2B5EF4-FFF2-40B4-BE49-F238E27FC236}">
                  <a16:creationId xmlns:a16="http://schemas.microsoft.com/office/drawing/2014/main" id="{435BD63C-4AED-426C-AB98-BF00193CC3ED}"/>
                </a:ext>
              </a:extLst>
            </p:cNvPr>
            <p:cNvSpPr txBox="1"/>
            <p:nvPr/>
          </p:nvSpPr>
          <p:spPr>
            <a:xfrm>
              <a:off x="1406980" y="1508801"/>
              <a:ext cx="452830" cy="283154"/>
            </a:xfrm>
            <a:prstGeom prst="rect">
              <a:avLst/>
            </a:prstGeom>
            <a:noFill/>
          </p:spPr>
          <p:txBody>
            <a:bodyPr wrap="square" rtlCol="0">
              <a:spAutoFit/>
            </a:bodyPr>
            <a:lstStyle/>
            <a:p>
              <a:pPr algn="l"/>
              <a:r>
                <a:rPr lang="en-US" sz="1240" spc="0" baseline="0" dirty="0">
                  <a:solidFill>
                    <a:srgbClr val="595A5A"/>
                  </a:solidFill>
                  <a:latin typeface="Arial"/>
                  <a:cs typeface="Arial"/>
                  <a:sym typeface="Arial"/>
                  <a:rtl val="0"/>
                </a:rPr>
                <a:t>500</a:t>
              </a:r>
            </a:p>
          </p:txBody>
        </p:sp>
        <p:sp>
          <p:nvSpPr>
            <p:cNvPr id="111" name="TextBox 110">
              <a:extLst>
                <a:ext uri="{FF2B5EF4-FFF2-40B4-BE49-F238E27FC236}">
                  <a16:creationId xmlns:a16="http://schemas.microsoft.com/office/drawing/2014/main" id="{52012633-FAA4-4C66-826A-73366F29DA2D}"/>
                </a:ext>
              </a:extLst>
            </p:cNvPr>
            <p:cNvSpPr txBox="1"/>
            <p:nvPr/>
          </p:nvSpPr>
          <p:spPr>
            <a:xfrm>
              <a:off x="2148377"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2021</a:t>
              </a:r>
            </a:p>
          </p:txBody>
        </p:sp>
        <p:sp>
          <p:nvSpPr>
            <p:cNvPr id="112" name="TextBox 111">
              <a:extLst>
                <a:ext uri="{FF2B5EF4-FFF2-40B4-BE49-F238E27FC236}">
                  <a16:creationId xmlns:a16="http://schemas.microsoft.com/office/drawing/2014/main" id="{436CEC35-4801-405C-A436-988D6748E58F}"/>
                </a:ext>
              </a:extLst>
            </p:cNvPr>
            <p:cNvSpPr txBox="1"/>
            <p:nvPr/>
          </p:nvSpPr>
          <p:spPr>
            <a:xfrm>
              <a:off x="3323346"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2022</a:t>
              </a:r>
            </a:p>
          </p:txBody>
        </p:sp>
        <p:sp>
          <p:nvSpPr>
            <p:cNvPr id="113" name="TextBox 112">
              <a:extLst>
                <a:ext uri="{FF2B5EF4-FFF2-40B4-BE49-F238E27FC236}">
                  <a16:creationId xmlns:a16="http://schemas.microsoft.com/office/drawing/2014/main" id="{1576362C-EA11-4145-A341-BFDE14E495CA}"/>
                </a:ext>
              </a:extLst>
            </p:cNvPr>
            <p:cNvSpPr txBox="1"/>
            <p:nvPr/>
          </p:nvSpPr>
          <p:spPr>
            <a:xfrm>
              <a:off x="4498407"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2023</a:t>
              </a:r>
            </a:p>
          </p:txBody>
        </p:sp>
        <p:sp>
          <p:nvSpPr>
            <p:cNvPr id="114" name="TextBox 113">
              <a:extLst>
                <a:ext uri="{FF2B5EF4-FFF2-40B4-BE49-F238E27FC236}">
                  <a16:creationId xmlns:a16="http://schemas.microsoft.com/office/drawing/2014/main" id="{A228B828-32FD-4743-AC81-DD2AF0DF1E0F}"/>
                </a:ext>
              </a:extLst>
            </p:cNvPr>
            <p:cNvSpPr txBox="1"/>
            <p:nvPr/>
          </p:nvSpPr>
          <p:spPr>
            <a:xfrm>
              <a:off x="5673377"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2024</a:t>
              </a:r>
            </a:p>
          </p:txBody>
        </p:sp>
        <p:sp>
          <p:nvSpPr>
            <p:cNvPr id="115" name="TextBox 114">
              <a:extLst>
                <a:ext uri="{FF2B5EF4-FFF2-40B4-BE49-F238E27FC236}">
                  <a16:creationId xmlns:a16="http://schemas.microsoft.com/office/drawing/2014/main" id="{D54E0705-199B-43D8-8CFC-537B431C6DD4}"/>
                </a:ext>
              </a:extLst>
            </p:cNvPr>
            <p:cNvSpPr txBox="1"/>
            <p:nvPr/>
          </p:nvSpPr>
          <p:spPr>
            <a:xfrm>
              <a:off x="6848437"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2025</a:t>
              </a:r>
            </a:p>
          </p:txBody>
        </p:sp>
        <p:sp>
          <p:nvSpPr>
            <p:cNvPr id="117" name="TextBox 116">
              <a:extLst>
                <a:ext uri="{FF2B5EF4-FFF2-40B4-BE49-F238E27FC236}">
                  <a16:creationId xmlns:a16="http://schemas.microsoft.com/office/drawing/2014/main" id="{23CD2E2D-225A-46BB-BEB1-98D573D0AA11}"/>
                </a:ext>
              </a:extLst>
            </p:cNvPr>
            <p:cNvSpPr txBox="1"/>
            <p:nvPr/>
          </p:nvSpPr>
          <p:spPr>
            <a:xfrm>
              <a:off x="8023396" y="6118352"/>
              <a:ext cx="542813" cy="271406"/>
            </a:xfrm>
            <a:prstGeom prst="rect">
              <a:avLst/>
            </a:prstGeom>
            <a:noFill/>
          </p:spPr>
          <p:txBody>
            <a:bodyPr wrap="none" rtlCol="0">
              <a:spAutoFit/>
            </a:bodyPr>
            <a:lstStyle/>
            <a:p>
              <a:pPr algn="l"/>
              <a:r>
                <a:rPr lang="en-US" sz="1240" spc="0" baseline="0">
                  <a:solidFill>
                    <a:srgbClr val="595A5A"/>
                  </a:solidFill>
                  <a:latin typeface="Arial"/>
                  <a:cs typeface="Arial"/>
                  <a:sym typeface="Arial"/>
                  <a:rtl val="0"/>
                </a:rPr>
                <a:t>2026</a:t>
              </a:r>
            </a:p>
          </p:txBody>
        </p:sp>
      </p:grpSp>
      <p:grpSp>
        <p:nvGrpSpPr>
          <p:cNvPr id="141" name="Group 140">
            <a:extLst>
              <a:ext uri="{FF2B5EF4-FFF2-40B4-BE49-F238E27FC236}">
                <a16:creationId xmlns:a16="http://schemas.microsoft.com/office/drawing/2014/main" id="{6E36F4D1-4107-4107-A7E2-29C38B742DF7}"/>
              </a:ext>
            </a:extLst>
          </p:cNvPr>
          <p:cNvGrpSpPr/>
          <p:nvPr/>
        </p:nvGrpSpPr>
        <p:grpSpPr>
          <a:xfrm>
            <a:off x="9609530" y="3344375"/>
            <a:ext cx="1563568" cy="1077923"/>
            <a:chOff x="9609529" y="3170829"/>
            <a:chExt cx="1815303" cy="1251469"/>
          </a:xfrm>
        </p:grpSpPr>
        <p:grpSp>
          <p:nvGrpSpPr>
            <p:cNvPr id="118" name="Graphic 84">
              <a:extLst>
                <a:ext uri="{FF2B5EF4-FFF2-40B4-BE49-F238E27FC236}">
                  <a16:creationId xmlns:a16="http://schemas.microsoft.com/office/drawing/2014/main" id="{150C0B5C-806C-4CE8-BBB6-799D29275A3B}"/>
                </a:ext>
              </a:extLst>
            </p:cNvPr>
            <p:cNvGrpSpPr/>
            <p:nvPr/>
          </p:nvGrpSpPr>
          <p:grpSpPr>
            <a:xfrm>
              <a:off x="9775886" y="3308673"/>
              <a:ext cx="1556988" cy="428246"/>
              <a:chOff x="9775886" y="3308672"/>
              <a:chExt cx="1513094" cy="416173"/>
            </a:xfrm>
          </p:grpSpPr>
          <p:sp>
            <p:nvSpPr>
              <p:cNvPr id="119" name="Freeform: Shape 118">
                <a:extLst>
                  <a:ext uri="{FF2B5EF4-FFF2-40B4-BE49-F238E27FC236}">
                    <a16:creationId xmlns:a16="http://schemas.microsoft.com/office/drawing/2014/main" id="{0ABBA35D-1AB8-435F-B1E3-6A1D3D84D1D5}"/>
                  </a:ext>
                </a:extLst>
              </p:cNvPr>
              <p:cNvSpPr/>
              <p:nvPr/>
            </p:nvSpPr>
            <p:spPr>
              <a:xfrm>
                <a:off x="9775886" y="3448878"/>
                <a:ext cx="184691" cy="184691"/>
              </a:xfrm>
              <a:custGeom>
                <a:avLst/>
                <a:gdLst>
                  <a:gd name="connsiteX0" fmla="*/ 0 w 184691"/>
                  <a:gd name="connsiteY0" fmla="*/ 0 h 184691"/>
                  <a:gd name="connsiteX1" fmla="*/ 184692 w 184691"/>
                  <a:gd name="connsiteY1" fmla="*/ 0 h 184691"/>
                  <a:gd name="connsiteX2" fmla="*/ 184692 w 184691"/>
                  <a:gd name="connsiteY2" fmla="*/ 184691 h 184691"/>
                  <a:gd name="connsiteX3" fmla="*/ 0 w 184691"/>
                  <a:gd name="connsiteY3" fmla="*/ 184691 h 184691"/>
                  <a:gd name="connsiteX4" fmla="*/ 0 w 184691"/>
                  <a:gd name="connsiteY4" fmla="*/ 0 h 18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91" h="184691">
                    <a:moveTo>
                      <a:pt x="0" y="0"/>
                    </a:moveTo>
                    <a:lnTo>
                      <a:pt x="184692" y="0"/>
                    </a:lnTo>
                    <a:lnTo>
                      <a:pt x="184692" y="184691"/>
                    </a:lnTo>
                    <a:lnTo>
                      <a:pt x="0" y="184691"/>
                    </a:lnTo>
                    <a:lnTo>
                      <a:pt x="0" y="0"/>
                    </a:lnTo>
                    <a:close/>
                  </a:path>
                </a:pathLst>
              </a:custGeom>
              <a:solidFill>
                <a:srgbClr val="1E4F7A"/>
              </a:solidFill>
              <a:ln w="11246" cap="flat">
                <a:noFill/>
                <a:prstDash val="solid"/>
                <a:miter/>
              </a:ln>
            </p:spPr>
            <p:txBody>
              <a:bodyPr rtlCol="0" anchor="ctr"/>
              <a:lstStyle/>
              <a:p>
                <a:endParaRPr lang="en-US"/>
              </a:p>
            </p:txBody>
          </p:sp>
          <p:sp>
            <p:nvSpPr>
              <p:cNvPr id="120" name="TextBox 119">
                <a:extLst>
                  <a:ext uri="{FF2B5EF4-FFF2-40B4-BE49-F238E27FC236}">
                    <a16:creationId xmlns:a16="http://schemas.microsoft.com/office/drawing/2014/main" id="{3CD2E45C-9E59-482C-921B-A2CC750C9E21}"/>
                  </a:ext>
                </a:extLst>
              </p:cNvPr>
              <p:cNvSpPr txBox="1"/>
              <p:nvPr/>
            </p:nvSpPr>
            <p:spPr>
              <a:xfrm>
                <a:off x="9947895" y="3262952"/>
                <a:ext cx="374094"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A</a:t>
                </a:r>
              </a:p>
            </p:txBody>
          </p:sp>
          <p:sp>
            <p:nvSpPr>
              <p:cNvPr id="121" name="TextBox 120">
                <a:extLst>
                  <a:ext uri="{FF2B5EF4-FFF2-40B4-BE49-F238E27FC236}">
                    <a16:creationId xmlns:a16="http://schemas.microsoft.com/office/drawing/2014/main" id="{F86E6372-D340-49E4-9C40-F8C8CB5937F4}"/>
                  </a:ext>
                </a:extLst>
              </p:cNvPr>
              <p:cNvSpPr txBox="1"/>
              <p:nvPr/>
            </p:nvSpPr>
            <p:spPr>
              <a:xfrm>
                <a:off x="10141697" y="3262952"/>
                <a:ext cx="340351"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v</a:t>
                </a:r>
              </a:p>
            </p:txBody>
          </p:sp>
          <p:sp>
            <p:nvSpPr>
              <p:cNvPr id="122" name="TextBox 121">
                <a:extLst>
                  <a:ext uri="{FF2B5EF4-FFF2-40B4-BE49-F238E27FC236}">
                    <a16:creationId xmlns:a16="http://schemas.microsoft.com/office/drawing/2014/main" id="{0CAFFA14-89FA-4DC8-9487-826A767A1D86}"/>
                  </a:ext>
                </a:extLst>
              </p:cNvPr>
              <p:cNvSpPr txBox="1"/>
              <p:nvPr/>
            </p:nvSpPr>
            <p:spPr>
              <a:xfrm>
                <a:off x="10294669" y="3262952"/>
                <a:ext cx="340351"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a</a:t>
                </a:r>
              </a:p>
            </p:txBody>
          </p:sp>
          <p:sp>
            <p:nvSpPr>
              <p:cNvPr id="123" name="TextBox 122">
                <a:extLst>
                  <a:ext uri="{FF2B5EF4-FFF2-40B4-BE49-F238E27FC236}">
                    <a16:creationId xmlns:a16="http://schemas.microsoft.com/office/drawing/2014/main" id="{6DAE138D-6001-4243-AED7-6AFF62D9DDC6}"/>
                  </a:ext>
                </a:extLst>
              </p:cNvPr>
              <p:cNvSpPr txBox="1"/>
              <p:nvPr/>
            </p:nvSpPr>
            <p:spPr>
              <a:xfrm>
                <a:off x="10456526" y="3262952"/>
                <a:ext cx="261615"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i</a:t>
                </a:r>
              </a:p>
            </p:txBody>
          </p:sp>
          <p:sp>
            <p:nvSpPr>
              <p:cNvPr id="124" name="TextBox 123">
                <a:extLst>
                  <a:ext uri="{FF2B5EF4-FFF2-40B4-BE49-F238E27FC236}">
                    <a16:creationId xmlns:a16="http://schemas.microsoft.com/office/drawing/2014/main" id="{87E6CC09-DD2F-4611-A80C-5E3EC0AD3B04}"/>
                  </a:ext>
                </a:extLst>
              </p:cNvPr>
              <p:cNvSpPr txBox="1"/>
              <p:nvPr/>
            </p:nvSpPr>
            <p:spPr>
              <a:xfrm>
                <a:off x="10533350" y="3262952"/>
                <a:ext cx="261615"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l</a:t>
                </a:r>
              </a:p>
            </p:txBody>
          </p:sp>
          <p:sp>
            <p:nvSpPr>
              <p:cNvPr id="125" name="TextBox 124">
                <a:extLst>
                  <a:ext uri="{FF2B5EF4-FFF2-40B4-BE49-F238E27FC236}">
                    <a16:creationId xmlns:a16="http://schemas.microsoft.com/office/drawing/2014/main" id="{FD642CC1-6325-4F56-97BA-B40027D4462F}"/>
                  </a:ext>
                </a:extLst>
              </p:cNvPr>
              <p:cNvSpPr txBox="1"/>
              <p:nvPr/>
            </p:nvSpPr>
            <p:spPr>
              <a:xfrm>
                <a:off x="10614222" y="3262952"/>
                <a:ext cx="340351"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a</a:t>
                </a:r>
              </a:p>
            </p:txBody>
          </p:sp>
          <p:sp>
            <p:nvSpPr>
              <p:cNvPr id="126" name="TextBox 125">
                <a:extLst>
                  <a:ext uri="{FF2B5EF4-FFF2-40B4-BE49-F238E27FC236}">
                    <a16:creationId xmlns:a16="http://schemas.microsoft.com/office/drawing/2014/main" id="{F0C8C30E-8FB2-440C-B84E-72CCA1F3764D}"/>
                  </a:ext>
                </a:extLst>
              </p:cNvPr>
              <p:cNvSpPr txBox="1"/>
              <p:nvPr/>
            </p:nvSpPr>
            <p:spPr>
              <a:xfrm>
                <a:off x="10776080" y="3262952"/>
                <a:ext cx="362846"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b</a:t>
                </a:r>
              </a:p>
            </p:txBody>
          </p:sp>
          <p:sp>
            <p:nvSpPr>
              <p:cNvPr id="127" name="TextBox 126">
                <a:extLst>
                  <a:ext uri="{FF2B5EF4-FFF2-40B4-BE49-F238E27FC236}">
                    <a16:creationId xmlns:a16="http://schemas.microsoft.com/office/drawing/2014/main" id="{9BD225E9-4922-4BAB-BA9C-5DDEEF994627}"/>
                  </a:ext>
                </a:extLst>
              </p:cNvPr>
              <p:cNvSpPr txBox="1"/>
              <p:nvPr/>
            </p:nvSpPr>
            <p:spPr>
              <a:xfrm>
                <a:off x="10951885" y="3262952"/>
                <a:ext cx="261615"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l</a:t>
                </a:r>
              </a:p>
            </p:txBody>
          </p:sp>
          <p:sp>
            <p:nvSpPr>
              <p:cNvPr id="128" name="TextBox 127">
                <a:extLst>
                  <a:ext uri="{FF2B5EF4-FFF2-40B4-BE49-F238E27FC236}">
                    <a16:creationId xmlns:a16="http://schemas.microsoft.com/office/drawing/2014/main" id="{BF0EC0FD-716C-4459-A4B7-5DA13D8E499D}"/>
                  </a:ext>
                </a:extLst>
              </p:cNvPr>
              <p:cNvSpPr txBox="1"/>
              <p:nvPr/>
            </p:nvSpPr>
            <p:spPr>
              <a:xfrm>
                <a:off x="11028821" y="3262952"/>
                <a:ext cx="351598"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e</a:t>
                </a:r>
              </a:p>
            </p:txBody>
          </p:sp>
        </p:grpSp>
        <p:grpSp>
          <p:nvGrpSpPr>
            <p:cNvPr id="129" name="Graphic 84">
              <a:extLst>
                <a:ext uri="{FF2B5EF4-FFF2-40B4-BE49-F238E27FC236}">
                  <a16:creationId xmlns:a16="http://schemas.microsoft.com/office/drawing/2014/main" id="{E9277B94-2664-4E60-9615-DDEF717D8D4E}"/>
                </a:ext>
              </a:extLst>
            </p:cNvPr>
            <p:cNvGrpSpPr/>
            <p:nvPr/>
          </p:nvGrpSpPr>
          <p:grpSpPr>
            <a:xfrm>
              <a:off x="9775887" y="3812828"/>
              <a:ext cx="1086786" cy="428246"/>
              <a:chOff x="9775886" y="3812827"/>
              <a:chExt cx="1056147" cy="416173"/>
            </a:xfrm>
          </p:grpSpPr>
          <p:sp>
            <p:nvSpPr>
              <p:cNvPr id="130" name="Freeform: Shape 129">
                <a:extLst>
                  <a:ext uri="{FF2B5EF4-FFF2-40B4-BE49-F238E27FC236}">
                    <a16:creationId xmlns:a16="http://schemas.microsoft.com/office/drawing/2014/main" id="{C0989F9B-D643-4078-A039-59F0B9B6695E}"/>
                  </a:ext>
                </a:extLst>
              </p:cNvPr>
              <p:cNvSpPr/>
              <p:nvPr/>
            </p:nvSpPr>
            <p:spPr>
              <a:xfrm>
                <a:off x="9775886" y="3953122"/>
                <a:ext cx="184691" cy="184691"/>
              </a:xfrm>
              <a:custGeom>
                <a:avLst/>
                <a:gdLst>
                  <a:gd name="connsiteX0" fmla="*/ 0 w 184691"/>
                  <a:gd name="connsiteY0" fmla="*/ 0 h 184691"/>
                  <a:gd name="connsiteX1" fmla="*/ 184692 w 184691"/>
                  <a:gd name="connsiteY1" fmla="*/ 0 h 184691"/>
                  <a:gd name="connsiteX2" fmla="*/ 184692 w 184691"/>
                  <a:gd name="connsiteY2" fmla="*/ 184691 h 184691"/>
                  <a:gd name="connsiteX3" fmla="*/ 0 w 184691"/>
                  <a:gd name="connsiteY3" fmla="*/ 184691 h 184691"/>
                  <a:gd name="connsiteX4" fmla="*/ 0 w 184691"/>
                  <a:gd name="connsiteY4" fmla="*/ 0 h 18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91" h="184691">
                    <a:moveTo>
                      <a:pt x="0" y="0"/>
                    </a:moveTo>
                    <a:lnTo>
                      <a:pt x="184692" y="0"/>
                    </a:lnTo>
                    <a:lnTo>
                      <a:pt x="184692" y="184691"/>
                    </a:lnTo>
                    <a:lnTo>
                      <a:pt x="0" y="184691"/>
                    </a:lnTo>
                    <a:lnTo>
                      <a:pt x="0" y="0"/>
                    </a:lnTo>
                    <a:close/>
                  </a:path>
                </a:pathLst>
              </a:custGeom>
              <a:solidFill>
                <a:srgbClr val="28AEE4"/>
              </a:solidFill>
              <a:ln w="11246" cap="flat">
                <a:noFill/>
                <a:prstDash val="solid"/>
                <a:miter/>
              </a:ln>
            </p:spPr>
            <p:txBody>
              <a:bodyPr rtlCol="0" anchor="ctr"/>
              <a:lstStyle/>
              <a:p>
                <a:endParaRPr lang="en-US"/>
              </a:p>
            </p:txBody>
          </p:sp>
          <p:sp>
            <p:nvSpPr>
              <p:cNvPr id="131" name="TextBox 130">
                <a:extLst>
                  <a:ext uri="{FF2B5EF4-FFF2-40B4-BE49-F238E27FC236}">
                    <a16:creationId xmlns:a16="http://schemas.microsoft.com/office/drawing/2014/main" id="{54EE8CE3-2761-4633-A8A8-CF71D069EFBC}"/>
                  </a:ext>
                </a:extLst>
              </p:cNvPr>
              <p:cNvSpPr txBox="1"/>
              <p:nvPr/>
            </p:nvSpPr>
            <p:spPr>
              <a:xfrm>
                <a:off x="9948401" y="3767107"/>
                <a:ext cx="340351"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S</a:t>
                </a:r>
              </a:p>
            </p:txBody>
          </p:sp>
          <p:sp>
            <p:nvSpPr>
              <p:cNvPr id="132" name="TextBox 131">
                <a:extLst>
                  <a:ext uri="{FF2B5EF4-FFF2-40B4-BE49-F238E27FC236}">
                    <a16:creationId xmlns:a16="http://schemas.microsoft.com/office/drawing/2014/main" id="{270CB9F2-E484-4777-9D9C-7693415DB108}"/>
                  </a:ext>
                </a:extLst>
              </p:cNvPr>
              <p:cNvSpPr txBox="1"/>
              <p:nvPr/>
            </p:nvSpPr>
            <p:spPr>
              <a:xfrm>
                <a:off x="10101598" y="3767107"/>
                <a:ext cx="362846"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p</a:t>
                </a:r>
              </a:p>
            </p:txBody>
          </p:sp>
          <p:sp>
            <p:nvSpPr>
              <p:cNvPr id="133" name="TextBox 132">
                <a:extLst>
                  <a:ext uri="{FF2B5EF4-FFF2-40B4-BE49-F238E27FC236}">
                    <a16:creationId xmlns:a16="http://schemas.microsoft.com/office/drawing/2014/main" id="{9B8E451C-AFA0-4321-9DCE-FF101005CC60}"/>
                  </a:ext>
                </a:extLst>
              </p:cNvPr>
              <p:cNvSpPr txBox="1"/>
              <p:nvPr/>
            </p:nvSpPr>
            <p:spPr>
              <a:xfrm>
                <a:off x="10281452" y="3767107"/>
                <a:ext cx="351598"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e</a:t>
                </a:r>
              </a:p>
            </p:txBody>
          </p:sp>
          <p:sp>
            <p:nvSpPr>
              <p:cNvPr id="134" name="TextBox 133">
                <a:extLst>
                  <a:ext uri="{FF2B5EF4-FFF2-40B4-BE49-F238E27FC236}">
                    <a16:creationId xmlns:a16="http://schemas.microsoft.com/office/drawing/2014/main" id="{B68B20F1-A71D-49D8-BC26-BF8B3453ADF2}"/>
                  </a:ext>
                </a:extLst>
              </p:cNvPr>
              <p:cNvSpPr txBox="1"/>
              <p:nvPr/>
            </p:nvSpPr>
            <p:spPr>
              <a:xfrm>
                <a:off x="10448259" y="3767107"/>
                <a:ext cx="362846"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n</a:t>
                </a:r>
              </a:p>
            </p:txBody>
          </p:sp>
          <p:sp>
            <p:nvSpPr>
              <p:cNvPr id="135" name="TextBox 134">
                <a:extLst>
                  <a:ext uri="{FF2B5EF4-FFF2-40B4-BE49-F238E27FC236}">
                    <a16:creationId xmlns:a16="http://schemas.microsoft.com/office/drawing/2014/main" id="{CDA05484-0E33-4157-9B14-816B9F6A522D}"/>
                  </a:ext>
                </a:extLst>
              </p:cNvPr>
              <p:cNvSpPr txBox="1"/>
              <p:nvPr/>
            </p:nvSpPr>
            <p:spPr>
              <a:xfrm>
                <a:off x="10628113" y="3767107"/>
                <a:ext cx="295359" cy="507613"/>
              </a:xfrm>
              <a:prstGeom prst="rect">
                <a:avLst/>
              </a:prstGeom>
              <a:noFill/>
            </p:spPr>
            <p:txBody>
              <a:bodyPr wrap="none" rtlCol="0">
                <a:spAutoFit/>
              </a:bodyPr>
              <a:lstStyle/>
              <a:p>
                <a:pPr algn="l"/>
                <a:r>
                  <a:rPr lang="en-US" sz="2657" spc="0" baseline="0">
                    <a:solidFill>
                      <a:srgbClr val="595A5A"/>
                    </a:solidFill>
                    <a:latin typeface="Calibri"/>
                    <a:cs typeface="Calibri"/>
                    <a:sym typeface="Calibri"/>
                    <a:rtl val="0"/>
                  </a:rPr>
                  <a:t>t</a:t>
                </a:r>
              </a:p>
            </p:txBody>
          </p:sp>
        </p:grpSp>
        <p:sp>
          <p:nvSpPr>
            <p:cNvPr id="136" name="Freeform: Shape 135">
              <a:extLst>
                <a:ext uri="{FF2B5EF4-FFF2-40B4-BE49-F238E27FC236}">
                  <a16:creationId xmlns:a16="http://schemas.microsoft.com/office/drawing/2014/main" id="{E13FC848-BBF6-478D-ACCE-C0C2ED90A2A1}"/>
                </a:ext>
              </a:extLst>
            </p:cNvPr>
            <p:cNvSpPr/>
            <p:nvPr/>
          </p:nvSpPr>
          <p:spPr>
            <a:xfrm>
              <a:off x="9609529" y="3170829"/>
              <a:ext cx="1815303" cy="1251469"/>
            </a:xfrm>
            <a:custGeom>
              <a:avLst/>
              <a:gdLst>
                <a:gd name="connsiteX0" fmla="*/ 0 w 1815303"/>
                <a:gd name="connsiteY0" fmla="*/ 0 h 1283051"/>
                <a:gd name="connsiteX1" fmla="*/ 1815304 w 1815303"/>
                <a:gd name="connsiteY1" fmla="*/ 0 h 1283051"/>
                <a:gd name="connsiteX2" fmla="*/ 1815304 w 1815303"/>
                <a:gd name="connsiteY2" fmla="*/ 1283052 h 1283051"/>
                <a:gd name="connsiteX3" fmla="*/ 0 w 1815303"/>
                <a:gd name="connsiteY3" fmla="*/ 1283052 h 1283051"/>
              </a:gdLst>
              <a:ahLst/>
              <a:cxnLst>
                <a:cxn ang="0">
                  <a:pos x="connsiteX0" y="connsiteY0"/>
                </a:cxn>
                <a:cxn ang="0">
                  <a:pos x="connsiteX1" y="connsiteY1"/>
                </a:cxn>
                <a:cxn ang="0">
                  <a:pos x="connsiteX2" y="connsiteY2"/>
                </a:cxn>
                <a:cxn ang="0">
                  <a:pos x="connsiteX3" y="connsiteY3"/>
                </a:cxn>
              </a:cxnLst>
              <a:rect l="l" t="t" r="r" b="b"/>
              <a:pathLst>
                <a:path w="1815303" h="1283051">
                  <a:moveTo>
                    <a:pt x="0" y="0"/>
                  </a:moveTo>
                  <a:lnTo>
                    <a:pt x="1815304" y="0"/>
                  </a:lnTo>
                  <a:lnTo>
                    <a:pt x="1815304" y="1283052"/>
                  </a:lnTo>
                  <a:lnTo>
                    <a:pt x="0" y="1283052"/>
                  </a:lnTo>
                  <a:close/>
                </a:path>
              </a:pathLst>
            </a:custGeom>
            <a:noFill/>
            <a:ln w="11001" cap="flat">
              <a:solidFill>
                <a:srgbClr val="1E4F7A"/>
              </a:solidFill>
              <a:prstDash val="solid"/>
              <a:miter/>
            </a:ln>
          </p:spPr>
          <p:txBody>
            <a:bodyPr rtlCol="0" anchor="ctr"/>
            <a:lstStyle/>
            <a:p>
              <a:endParaRPr lang="en-US"/>
            </a:p>
          </p:txBody>
        </p:sp>
      </p:grpSp>
      <p:sp>
        <p:nvSpPr>
          <p:cNvPr id="140" name="TextBox 139">
            <a:extLst>
              <a:ext uri="{FF2B5EF4-FFF2-40B4-BE49-F238E27FC236}">
                <a16:creationId xmlns:a16="http://schemas.microsoft.com/office/drawing/2014/main" id="{9F889518-6C12-46DB-978D-1F74EDD0A46E}"/>
              </a:ext>
            </a:extLst>
          </p:cNvPr>
          <p:cNvSpPr txBox="1"/>
          <p:nvPr/>
        </p:nvSpPr>
        <p:spPr>
          <a:xfrm>
            <a:off x="2060764" y="1071336"/>
            <a:ext cx="7051103" cy="615553"/>
          </a:xfrm>
          <a:prstGeom prst="rect">
            <a:avLst/>
          </a:prstGeom>
          <a:noFill/>
        </p:spPr>
        <p:txBody>
          <a:bodyPr wrap="square" rtlCol="0">
            <a:spAutoFit/>
          </a:bodyPr>
          <a:lstStyle/>
          <a:p>
            <a:pPr algn="ctr"/>
            <a:r>
              <a:rPr lang="en-US" sz="1700" dirty="0">
                <a:solidFill>
                  <a:srgbClr val="808080"/>
                </a:solidFill>
                <a:latin typeface="Arial" panose="020B0604020202020204" pitchFamily="34" charset="0"/>
                <a:cs typeface="Arial" panose="020B0604020202020204" pitchFamily="34" charset="0"/>
              </a:rPr>
              <a:t>Middle-Mile Broadband Initiative (MMBI)</a:t>
            </a:r>
          </a:p>
          <a:p>
            <a:pPr algn="ctr"/>
            <a:r>
              <a:rPr lang="en-US" sz="1700" dirty="0">
                <a:solidFill>
                  <a:srgbClr val="808080"/>
                </a:solidFill>
                <a:latin typeface="Arial" panose="020B0604020202020204" pitchFamily="34" charset="0"/>
                <a:cs typeface="Arial" panose="020B0604020202020204" pitchFamily="34" charset="0"/>
              </a:rPr>
              <a:t>Cumulative Expenditure Pattern</a:t>
            </a:r>
          </a:p>
        </p:txBody>
      </p:sp>
    </p:spTree>
    <p:extLst>
      <p:ext uri="{BB962C8B-B14F-4D97-AF65-F5344CB8AC3E}">
        <p14:creationId xmlns:p14="http://schemas.microsoft.com/office/powerpoint/2010/main" val="246879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38612" y="1768041"/>
            <a:ext cx="10515600" cy="5636174"/>
          </a:xfrm>
        </p:spPr>
        <p:txBody>
          <a:bodyPr vert="horz" lIns="91440" tIns="45720" rIns="91440" bIns="45720" rtlCol="0" anchor="t">
            <a:normAutofit/>
          </a:bodyPr>
          <a:lstStyle/>
          <a:p>
            <a:pPr marL="0" marR="0" indent="0">
              <a:lnSpc>
                <a:spcPct val="107000"/>
              </a:lnSpc>
              <a:spcBef>
                <a:spcPts val="0"/>
              </a:spcBef>
              <a:spcAft>
                <a:spcPts val="800"/>
              </a:spcAft>
              <a:buNone/>
            </a:pPr>
            <a: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t>The $3.25B MMBI project is funded entirely from American Rescue </a:t>
            </a:r>
            <a:b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t>Plan Act (ARPA) funding.</a:t>
            </a:r>
          </a:p>
          <a:p>
            <a:pPr marL="576072" marR="0" lvl="0">
              <a:lnSpc>
                <a:spcPct val="107000"/>
              </a:lnSpc>
              <a:spcBef>
                <a:spcPts val="1200"/>
              </a:spcBef>
              <a:spcAft>
                <a:spcPts val="0"/>
              </a:spcAft>
              <a:buClr>
                <a:srgbClr val="00B0F0"/>
              </a:buClr>
              <a:buSzPct val="75000"/>
              <a:buFont typeface="Symbol" panose="05050102010706020507" pitchFamily="18" charset="2"/>
              <a:buChar char=""/>
            </a:pPr>
            <a: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t>ARPA funds must be encumbered by December 2024.</a:t>
            </a:r>
          </a:p>
          <a:p>
            <a:pPr marL="576072" marR="0" lvl="0">
              <a:lnSpc>
                <a:spcPct val="107000"/>
              </a:lnSpc>
              <a:spcBef>
                <a:spcPts val="1200"/>
              </a:spcBef>
              <a:spcAft>
                <a:spcPts val="800"/>
              </a:spcAft>
              <a:buClr>
                <a:srgbClr val="00B0F0"/>
              </a:buClr>
              <a:buSzPct val="75000"/>
              <a:buFont typeface="Symbol" panose="05050102010706020507" pitchFamily="18" charset="2"/>
              <a:buChar char=""/>
            </a:pPr>
            <a: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t>ARPA expenditures must be liquidated, and the MMBI project completed, by December 2026.</a:t>
            </a:r>
          </a:p>
          <a:p>
            <a:pPr marL="576072">
              <a:lnSpc>
                <a:spcPct val="107000"/>
              </a:lnSpc>
              <a:spcBef>
                <a:spcPts val="1200"/>
              </a:spcBef>
              <a:spcAft>
                <a:spcPts val="800"/>
              </a:spcAft>
              <a:buClr>
                <a:srgbClr val="00B0F0"/>
              </a:buClr>
              <a:buSzPct val="75000"/>
              <a:buFont typeface="Symbol" panose="05050102010706020507" pitchFamily="18" charset="2"/>
              <a:buChar char=""/>
            </a:pPr>
            <a:r>
              <a:rPr lang="en-US" sz="2400" dirty="0">
                <a:solidFill>
                  <a:srgbClr val="1F4E79"/>
                </a:solidFill>
                <a:effectLst/>
                <a:latin typeface="Arial" panose="020B0604020202020204" pitchFamily="34" charset="0"/>
                <a:ea typeface="Calibri" panose="020F0502020204030204" pitchFamily="34" charset="0"/>
                <a:cs typeface="Arial" panose="020B0604020202020204" pitchFamily="34" charset="0"/>
              </a:rPr>
              <a:t>The $3.25B in ARPA funding is estimated to be enough to build approximately 6,000 miles of the 8,000-mile system. SB 156 provides for the remainder of the system to be developed using leases of existing infrastructure.</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marL="0" indent="0">
              <a:lnSpc>
                <a:spcPct val="150000"/>
              </a:lnSpc>
              <a:buClr>
                <a:srgbClr val="00B0F0"/>
              </a:buClr>
              <a:buNone/>
            </a:pPr>
            <a:endParaRPr lang="en-US" dirty="0">
              <a:solidFill>
                <a:srgbClr val="93EAF1"/>
              </a:solidFill>
              <a:latin typeface="Century Gothic" panose="020B0502020202020204" pitchFamily="34" charset="0"/>
            </a:endParaRPr>
          </a:p>
          <a:p>
            <a:pPr marL="0" indent="0">
              <a:buNone/>
            </a:pPr>
            <a:endParaRPr lang="en-US" dirty="0">
              <a:solidFill>
                <a:srgbClr val="93EAF1"/>
              </a:solidFill>
              <a:cs typeface="Calibri"/>
            </a:endParaRPr>
          </a:p>
        </p:txBody>
      </p:sp>
      <p:sp>
        <p:nvSpPr>
          <p:cNvPr id="8" name="Rectangle 7">
            <a:extLst>
              <a:ext uri="{FF2B5EF4-FFF2-40B4-BE49-F238E27FC236}">
                <a16:creationId xmlns:a16="http://schemas.microsoft.com/office/drawing/2014/main" id="{59C35F63-9F59-49D1-8F2F-3B99434822FE}"/>
              </a:ext>
            </a:extLst>
          </p:cNvPr>
          <p:cNvSpPr/>
          <p:nvPr/>
        </p:nvSpPr>
        <p:spPr>
          <a:xfrm>
            <a:off x="0" y="-3051"/>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E7C404F-C527-4395-BEB5-C8F3E3B7235B}"/>
              </a:ext>
            </a:extLst>
          </p:cNvPr>
          <p:cNvSpPr txBox="1">
            <a:spLocks/>
          </p:cNvSpPr>
          <p:nvPr/>
        </p:nvSpPr>
        <p:spPr>
          <a:xfrm>
            <a:off x="669524" y="-152860"/>
            <a:ext cx="11085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Federal Funding Rules</a:t>
            </a:r>
          </a:p>
        </p:txBody>
      </p:sp>
    </p:spTree>
    <p:extLst>
      <p:ext uri="{BB962C8B-B14F-4D97-AF65-F5344CB8AC3E}">
        <p14:creationId xmlns:p14="http://schemas.microsoft.com/office/powerpoint/2010/main" val="414537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68769" y="1219866"/>
            <a:ext cx="10515600" cy="5636174"/>
          </a:xfrm>
        </p:spPr>
        <p:txBody>
          <a:bodyPr vert="horz" lIns="91440" tIns="45720" rIns="91440" bIns="45720" rtlCol="0" anchor="t">
            <a:normAutofit lnSpcReduction="10000"/>
          </a:bodyPr>
          <a:lstStyle/>
          <a:p>
            <a:pPr marL="0" indent="-114300">
              <a:lnSpc>
                <a:spcPct val="130000"/>
              </a:lnSpc>
              <a:spcBef>
                <a:spcPts val="0"/>
              </a:spcBef>
              <a:spcAft>
                <a:spcPts val="800"/>
              </a:spcAft>
              <a:buClr>
                <a:srgbClr val="00B0F0"/>
              </a:buClr>
              <a:buNone/>
            </a:pPr>
            <a:r>
              <a:rPr lang="en-US" sz="2400" dirty="0">
                <a:solidFill>
                  <a:srgbClr val="1F4E79"/>
                </a:solidFill>
                <a:latin typeface="Arial"/>
                <a:cs typeface="Arial"/>
              </a:rPr>
              <a:t>The 18 initial projects – Announced in November to start pre-construction and design work as Proof of Concept:</a:t>
            </a:r>
            <a:endParaRPr lang="en-US" sz="2400" dirty="0">
              <a:solidFill>
                <a:srgbClr val="1F4E79"/>
              </a:solidFill>
              <a:latin typeface="Arial" panose="020B0604020202020204" pitchFamily="34" charset="0"/>
              <a:cs typeface="Arial" panose="020B0604020202020204" pitchFamily="34" charset="0"/>
            </a:endParaRPr>
          </a:p>
          <a:p>
            <a:pPr marL="571500" lvl="1">
              <a:lnSpc>
                <a:spcPct val="130000"/>
              </a:lnSpc>
              <a:spcBef>
                <a:spcPts val="0"/>
              </a:spcBef>
              <a:spcAft>
                <a:spcPts val="800"/>
              </a:spcAft>
              <a:buClr>
                <a:srgbClr val="00B0F0"/>
              </a:buClr>
            </a:pPr>
            <a:r>
              <a:rPr lang="en-US" dirty="0">
                <a:solidFill>
                  <a:srgbClr val="1F4E79"/>
                </a:solidFill>
                <a:latin typeface="Arial" panose="020B0604020202020204" pitchFamily="34" charset="0"/>
                <a:cs typeface="Arial" panose="020B0604020202020204" pitchFamily="34" charset="0"/>
              </a:rPr>
              <a:t>Provide experience in geographically diverse locations</a:t>
            </a:r>
          </a:p>
          <a:p>
            <a:pPr marL="571500" lvl="1">
              <a:lnSpc>
                <a:spcPct val="130000"/>
              </a:lnSpc>
              <a:spcBef>
                <a:spcPts val="0"/>
              </a:spcBef>
              <a:spcAft>
                <a:spcPts val="800"/>
              </a:spcAft>
              <a:buClr>
                <a:srgbClr val="00B0F0"/>
              </a:buClr>
            </a:pPr>
            <a:r>
              <a:rPr lang="en-US" dirty="0">
                <a:solidFill>
                  <a:srgbClr val="1F4E79"/>
                </a:solidFill>
                <a:latin typeface="Arial" panose="020B0604020202020204" pitchFamily="34" charset="0"/>
                <a:cs typeface="Arial" panose="020B0604020202020204" pitchFamily="34" charset="0"/>
              </a:rPr>
              <a:t>Benefit urban, rural, and tribal communities</a:t>
            </a:r>
          </a:p>
          <a:p>
            <a:pPr marL="571500" lvl="1">
              <a:lnSpc>
                <a:spcPct val="130000"/>
              </a:lnSpc>
              <a:spcBef>
                <a:spcPts val="0"/>
              </a:spcBef>
              <a:spcAft>
                <a:spcPts val="800"/>
              </a:spcAft>
              <a:buClr>
                <a:srgbClr val="00B0F0"/>
              </a:buClr>
            </a:pPr>
            <a:r>
              <a:rPr lang="en-US" dirty="0">
                <a:solidFill>
                  <a:srgbClr val="1F4E79"/>
                </a:solidFill>
                <a:latin typeface="Arial"/>
                <a:cs typeface="Arial"/>
              </a:rPr>
              <a:t>Support earlier </a:t>
            </a:r>
            <a:r>
              <a:rPr lang="en-US" dirty="0">
                <a:solidFill>
                  <a:srgbClr val="1F4E79"/>
                </a:solidFill>
                <a:latin typeface="Arial" panose="020B0604020202020204" pitchFamily="34" charset="0"/>
                <a:cs typeface="Arial" panose="020B0604020202020204" pitchFamily="34" charset="0"/>
              </a:rPr>
              <a:t>connectivity for several communities </a:t>
            </a:r>
            <a:r>
              <a:rPr lang="en-US" dirty="0">
                <a:solidFill>
                  <a:srgbClr val="1F4E79"/>
                </a:solidFill>
                <a:latin typeface="Arial"/>
                <a:cs typeface="Arial"/>
              </a:rPr>
              <a:t>by connecting the core to last mile locations</a:t>
            </a:r>
          </a:p>
          <a:p>
            <a:pPr marL="571500" lvl="1">
              <a:lnSpc>
                <a:spcPct val="130000"/>
              </a:lnSpc>
              <a:spcBef>
                <a:spcPts val="0"/>
              </a:spcBef>
              <a:spcAft>
                <a:spcPts val="800"/>
              </a:spcAft>
              <a:buClr>
                <a:srgbClr val="00B0F0"/>
              </a:buClr>
            </a:pPr>
            <a:r>
              <a:rPr lang="en-US" dirty="0">
                <a:solidFill>
                  <a:srgbClr val="1F4E79"/>
                </a:solidFill>
                <a:latin typeface="Arial" panose="020B0604020202020204" pitchFamily="34" charset="0"/>
                <a:cs typeface="Arial" panose="020B0604020202020204" pitchFamily="34" charset="0"/>
              </a:rPr>
              <a:t>Take advantage of co-build opportunities and project readiness at Caltrans</a:t>
            </a:r>
          </a:p>
          <a:p>
            <a:pPr marL="571500" lvl="1">
              <a:lnSpc>
                <a:spcPct val="130000"/>
              </a:lnSpc>
              <a:spcBef>
                <a:spcPts val="0"/>
              </a:spcBef>
              <a:spcAft>
                <a:spcPts val="800"/>
              </a:spcAft>
              <a:buClr>
                <a:srgbClr val="00B0F0"/>
              </a:buClr>
            </a:pPr>
            <a:r>
              <a:rPr lang="en-US" dirty="0">
                <a:solidFill>
                  <a:srgbClr val="1F4E79"/>
                </a:solidFill>
                <a:latin typeface="Arial"/>
                <a:cs typeface="Arial"/>
              </a:rPr>
              <a:t>Allow us to work with GoldenStateNet, the Third Party Administrator (TPA), in exploring the mechanics of lease agreements such as Indefeasible Rights of Use (IRUs).</a:t>
            </a:r>
          </a:p>
          <a:p>
            <a:pPr marL="571500" lvl="1">
              <a:lnSpc>
                <a:spcPct val="130000"/>
              </a:lnSpc>
              <a:spcBef>
                <a:spcPts val="0"/>
              </a:spcBef>
              <a:spcAft>
                <a:spcPts val="800"/>
              </a:spcAft>
              <a:buClr>
                <a:srgbClr val="00B0F0"/>
              </a:buClr>
            </a:pPr>
            <a:endParaRPr lang="en-US" sz="2200" dirty="0">
              <a:solidFill>
                <a:srgbClr val="1F4E79"/>
              </a:solidFill>
              <a:latin typeface="Arial" panose="020B0604020202020204" pitchFamily="34" charset="0"/>
              <a:cs typeface="Arial" panose="020B0604020202020204" pitchFamily="34" charset="0"/>
            </a:endParaRPr>
          </a:p>
          <a:p>
            <a:pPr marL="0" indent="0">
              <a:lnSpc>
                <a:spcPct val="150000"/>
              </a:lnSpc>
              <a:buClr>
                <a:srgbClr val="00B0F0"/>
              </a:buClr>
              <a:buNone/>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sym typeface="Wingdings"/>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marL="0" indent="0">
              <a:lnSpc>
                <a:spcPct val="150000"/>
              </a:lnSpc>
              <a:buClr>
                <a:srgbClr val="00B0F0"/>
              </a:buClr>
              <a:buNone/>
            </a:pPr>
            <a:endParaRPr lang="en-US" dirty="0">
              <a:solidFill>
                <a:srgbClr val="93EAF1"/>
              </a:solidFill>
              <a:latin typeface="Century Gothic" panose="020B0502020202020204" pitchFamily="34" charset="0"/>
            </a:endParaRPr>
          </a:p>
          <a:p>
            <a:pPr marL="0" indent="0">
              <a:buNone/>
            </a:pPr>
            <a:endParaRPr lang="en-US" dirty="0">
              <a:solidFill>
                <a:srgbClr val="93EAF1"/>
              </a:solidFill>
            </a:endParaRPr>
          </a:p>
        </p:txBody>
      </p:sp>
      <p:sp>
        <p:nvSpPr>
          <p:cNvPr id="7" name="Rectangle 6">
            <a:extLst>
              <a:ext uri="{FF2B5EF4-FFF2-40B4-BE49-F238E27FC236}">
                <a16:creationId xmlns:a16="http://schemas.microsoft.com/office/drawing/2014/main" id="{41F88CB2-975B-4DF8-9C81-F04B1199516B}"/>
              </a:ext>
            </a:extLst>
          </p:cNvPr>
          <p:cNvSpPr/>
          <p:nvPr/>
        </p:nvSpPr>
        <p:spPr>
          <a:xfrm>
            <a:off x="0" y="-3051"/>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423B4A4-2C0D-4D2B-A59E-01A07D358666}"/>
              </a:ext>
            </a:extLst>
          </p:cNvPr>
          <p:cNvSpPr txBox="1">
            <a:spLocks/>
          </p:cNvSpPr>
          <p:nvPr/>
        </p:nvSpPr>
        <p:spPr>
          <a:xfrm>
            <a:off x="669524" y="-152860"/>
            <a:ext cx="11085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Initial Project List</a:t>
            </a:r>
          </a:p>
        </p:txBody>
      </p:sp>
    </p:spTree>
    <p:extLst>
      <p:ext uri="{BB962C8B-B14F-4D97-AF65-F5344CB8AC3E}">
        <p14:creationId xmlns:p14="http://schemas.microsoft.com/office/powerpoint/2010/main" val="88615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F88CB2-975B-4DF8-9C81-F04B1199516B}"/>
              </a:ext>
            </a:extLst>
          </p:cNvPr>
          <p:cNvSpPr/>
          <p:nvPr/>
        </p:nvSpPr>
        <p:spPr>
          <a:xfrm>
            <a:off x="0" y="-3051"/>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423B4A4-2C0D-4D2B-A59E-01A07D358666}"/>
              </a:ext>
            </a:extLst>
          </p:cNvPr>
          <p:cNvSpPr txBox="1">
            <a:spLocks/>
          </p:cNvSpPr>
          <p:nvPr/>
        </p:nvSpPr>
        <p:spPr>
          <a:xfrm>
            <a:off x="669524" y="-152860"/>
            <a:ext cx="11085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Middle-Mile Broadband Initiative Website</a:t>
            </a:r>
          </a:p>
        </p:txBody>
      </p:sp>
      <p:pic>
        <p:nvPicPr>
          <p:cNvPr id="3" name="Picture 2" descr="Graphical user interface, website&#10;&#10;Description automatically generated">
            <a:extLst>
              <a:ext uri="{FF2B5EF4-FFF2-40B4-BE49-F238E27FC236}">
                <a16:creationId xmlns:a16="http://schemas.microsoft.com/office/drawing/2014/main" id="{10091F0F-5381-4DE0-89ED-00EF81C8A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14" y="1720158"/>
            <a:ext cx="6210452" cy="4137434"/>
          </a:xfrm>
          <a:prstGeom prst="rect">
            <a:avLst/>
          </a:prstGeom>
          <a:ln w="31750">
            <a:solidFill>
              <a:srgbClr val="1F4E79"/>
            </a:solidFill>
          </a:ln>
        </p:spPr>
      </p:pic>
      <p:sp>
        <p:nvSpPr>
          <p:cNvPr id="10" name="Content Placeholder 3">
            <a:extLst>
              <a:ext uri="{FF2B5EF4-FFF2-40B4-BE49-F238E27FC236}">
                <a16:creationId xmlns:a16="http://schemas.microsoft.com/office/drawing/2014/main" id="{8299BBD5-3182-48C0-97D8-FB59679A62A1}"/>
              </a:ext>
            </a:extLst>
          </p:cNvPr>
          <p:cNvSpPr>
            <a:spLocks noGrp="1"/>
          </p:cNvSpPr>
          <p:nvPr>
            <p:ph idx="1"/>
          </p:nvPr>
        </p:nvSpPr>
        <p:spPr>
          <a:xfrm>
            <a:off x="7189141" y="1720158"/>
            <a:ext cx="5710918" cy="5636174"/>
          </a:xfrm>
        </p:spPr>
        <p:txBody>
          <a:bodyPr vert="horz" lIns="91440" tIns="45720" rIns="91440" bIns="45720" rtlCol="0" anchor="t">
            <a:normAutofit/>
          </a:bodyPr>
          <a:lstStyle/>
          <a:p>
            <a:pPr marL="0" marR="0" indent="0">
              <a:lnSpc>
                <a:spcPct val="107000"/>
              </a:lnSpc>
              <a:spcBef>
                <a:spcPts val="0"/>
              </a:spcBef>
              <a:spcAft>
                <a:spcPts val="800"/>
              </a:spcAft>
              <a:buNone/>
            </a:pPr>
            <a:r>
              <a:rPr lang="en-US" sz="2000" b="1" dirty="0">
                <a:solidFill>
                  <a:srgbClr val="1F4E79"/>
                </a:solidFill>
                <a:effectLst/>
                <a:latin typeface="Arial" panose="020B0604020202020204" pitchFamily="34" charset="0"/>
                <a:ea typeface="Calibri" panose="020F0502020204030204" pitchFamily="34" charset="0"/>
                <a:cs typeface="Arial" panose="020B0604020202020204" pitchFamily="34" charset="0"/>
              </a:rPr>
              <a:t>Since SB 156 was signed, CDT has:</a:t>
            </a:r>
          </a:p>
          <a:p>
            <a:pPr marL="0" marR="0" lvl="0" defTabSz="548640">
              <a:lnSpc>
                <a:spcPct val="107000"/>
              </a:lnSpc>
              <a:spcBef>
                <a:spcPts val="1200"/>
              </a:spcBef>
              <a:spcAft>
                <a:spcPts val="0"/>
              </a:spcAft>
              <a:buClr>
                <a:srgbClr val="00B0F0"/>
              </a:buClr>
              <a:buSzPct val="75000"/>
              <a:buFont typeface="Symbol" panose="05050102010706020507" pitchFamily="18" charset="2"/>
              <a:buChar char=""/>
              <a:tabLst>
                <a:tab pos="182880" algn="l"/>
                <a:tab pos="228600" algn="l"/>
                <a:tab pos="274320" algn="l"/>
                <a:tab pos="457200" algn="l"/>
              </a:tabLst>
            </a:pP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Stood up the Middle-Mile Advisory </a:t>
            </a:r>
            <a:b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		Committee (MMAC).</a:t>
            </a:r>
          </a:p>
          <a:p>
            <a:pPr marL="0" marR="0" lvl="0" defTabSz="548640">
              <a:lnSpc>
                <a:spcPct val="107000"/>
              </a:lnSpc>
              <a:spcBef>
                <a:spcPts val="1200"/>
              </a:spcBef>
              <a:spcAft>
                <a:spcPts val="800"/>
              </a:spcAft>
              <a:buClr>
                <a:srgbClr val="00B0F0"/>
              </a:buClr>
              <a:buSzPct val="75000"/>
              <a:buFont typeface="Symbol" panose="05050102010706020507" pitchFamily="18" charset="2"/>
              <a:buChar char=""/>
              <a:tabLst>
                <a:tab pos="182880" algn="l"/>
                <a:tab pos="228600" algn="l"/>
                <a:tab pos="274320" algn="l"/>
                <a:tab pos="457200" algn="l"/>
              </a:tabLst>
            </a:pP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Signed operating agreement with CPUC, </a:t>
            </a:r>
            <a:b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		Caltrans, and GoldenStateNet.</a:t>
            </a:r>
          </a:p>
          <a:p>
            <a:pPr marL="0" defTabSz="548640">
              <a:lnSpc>
                <a:spcPct val="107000"/>
              </a:lnSpc>
              <a:spcBef>
                <a:spcPts val="1200"/>
              </a:spcBef>
              <a:spcAft>
                <a:spcPts val="800"/>
              </a:spcAft>
              <a:buClr>
                <a:srgbClr val="00B0F0"/>
              </a:buClr>
              <a:buSzPct val="75000"/>
              <a:buFont typeface="Symbol" panose="05050102010706020507" pitchFamily="18" charset="2"/>
              <a:buChar char=""/>
              <a:tabLst>
                <a:tab pos="182880" algn="l"/>
                <a:tab pos="228600" algn="l"/>
                <a:tab pos="274320" algn="l"/>
                <a:tab pos="457200" algn="l"/>
              </a:tabLst>
            </a:pP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Developed, announced, and began design </a:t>
            </a:r>
            <a:b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		work on 18 initial projects that will </a:t>
            </a:r>
            <a:b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		comprise about 10 percent of the </a:t>
            </a:r>
            <a:b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rPr>
              <a:t>		overall system.</a:t>
            </a:r>
          </a:p>
          <a:p>
            <a:pPr marL="0" defTabSz="548640">
              <a:lnSpc>
                <a:spcPct val="107000"/>
              </a:lnSpc>
              <a:spcBef>
                <a:spcPts val="1200"/>
              </a:spcBef>
              <a:spcAft>
                <a:spcPts val="800"/>
              </a:spcAft>
              <a:buClr>
                <a:srgbClr val="00B0F0"/>
              </a:buClr>
              <a:buSzPct val="75000"/>
              <a:buFont typeface="Symbol" panose="05050102010706020507" pitchFamily="18" charset="2"/>
              <a:buChar char=""/>
              <a:tabLst>
                <a:tab pos="182880" algn="l"/>
                <a:tab pos="228600" algn="l"/>
                <a:tab pos="274320" algn="l"/>
                <a:tab pos="457200" algn="l"/>
              </a:tabLst>
            </a:pPr>
            <a:r>
              <a:rPr lang="en-US" sz="1800" dirty="0">
                <a:solidFill>
                  <a:srgbClr val="1F4E79"/>
                </a:solidFill>
                <a:latin typeface="Arial" panose="020B0604020202020204" pitchFamily="34" charset="0"/>
                <a:ea typeface="Calibri" panose="020F0502020204030204" pitchFamily="34" charset="0"/>
                <a:cs typeface="Arial" panose="020B0604020202020204" pitchFamily="34" charset="0"/>
              </a:rPr>
              <a:t>Provided updated CPUC maps </a:t>
            </a:r>
            <a:br>
              <a:rPr lang="en-US" sz="1800" dirty="0">
                <a:solidFill>
                  <a:srgbClr val="1F4E79"/>
                </a:solidFill>
                <a:latin typeface="Arial" panose="020B0604020202020204" pitchFamily="34" charset="0"/>
                <a:ea typeface="Calibri" panose="020F0502020204030204" pitchFamily="34" charset="0"/>
                <a:cs typeface="Arial" panose="020B0604020202020204" pitchFamily="34" charset="0"/>
              </a:rPr>
            </a:br>
            <a:r>
              <a:rPr lang="en-US" sz="1800" dirty="0">
                <a:solidFill>
                  <a:srgbClr val="1F4E79"/>
                </a:solidFill>
                <a:latin typeface="Arial" panose="020B0604020202020204" pitchFamily="34" charset="0"/>
                <a:ea typeface="Calibri" panose="020F0502020204030204" pitchFamily="34" charset="0"/>
                <a:cs typeface="Arial" panose="020B0604020202020204" pitchFamily="34" charset="0"/>
              </a:rPr>
              <a:t>		in December.</a:t>
            </a:r>
            <a:endParaRPr lang="en-US" sz="18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marL="0" indent="0">
              <a:lnSpc>
                <a:spcPct val="150000"/>
              </a:lnSpc>
              <a:buClr>
                <a:srgbClr val="00B0F0"/>
              </a:buClr>
              <a:buNone/>
            </a:pPr>
            <a:endParaRPr lang="en-US" dirty="0">
              <a:solidFill>
                <a:srgbClr val="93EAF1"/>
              </a:solidFill>
              <a:latin typeface="Century Gothic" panose="020B0502020202020204" pitchFamily="34" charset="0"/>
            </a:endParaRPr>
          </a:p>
          <a:p>
            <a:pPr marL="0" indent="0">
              <a:buNone/>
            </a:pPr>
            <a:endParaRPr lang="en-US" dirty="0">
              <a:solidFill>
                <a:srgbClr val="93EAF1"/>
              </a:solidFill>
              <a:cs typeface="Calibri"/>
            </a:endParaRPr>
          </a:p>
        </p:txBody>
      </p:sp>
    </p:spTree>
    <p:extLst>
      <p:ext uri="{BB962C8B-B14F-4D97-AF65-F5344CB8AC3E}">
        <p14:creationId xmlns:p14="http://schemas.microsoft.com/office/powerpoint/2010/main" val="163692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4D7D3-0E26-45A5-BE37-5C51A04CA949}"/>
              </a:ext>
            </a:extLst>
          </p:cNvPr>
          <p:cNvSpPr/>
          <p:nvPr/>
        </p:nvSpPr>
        <p:spPr>
          <a:xfrm>
            <a:off x="0" y="1695736"/>
            <a:ext cx="12192000" cy="3333465"/>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823834" y="1438018"/>
            <a:ext cx="10544331" cy="2316058"/>
          </a:xfrm>
        </p:spPr>
        <p:txBody>
          <a:bodyPr>
            <a:noAutofit/>
          </a:bodyPr>
          <a:lstStyle/>
          <a:p>
            <a:pPr marL="0" indent="0" algn="ctr">
              <a:buNone/>
            </a:pPr>
            <a:endParaRPr lang="en-US" dirty="0">
              <a:latin typeface="Century Gothic" panose="020B0502020202020204" pitchFamily="34" charset="0"/>
            </a:endParaRPr>
          </a:p>
          <a:p>
            <a:pPr marL="0" indent="0" algn="ctr">
              <a:buNone/>
            </a:pPr>
            <a:endParaRPr lang="en-US" sz="3600" b="1" dirty="0">
              <a:solidFill>
                <a:srgbClr val="66CCFF"/>
              </a:solidFill>
              <a:latin typeface="Arial" panose="020B0604020202020204" pitchFamily="34" charset="0"/>
              <a:cs typeface="Arial" panose="020B0604020202020204" pitchFamily="34" charset="0"/>
            </a:endParaRPr>
          </a:p>
          <a:p>
            <a:pPr marL="0" indent="0" algn="ctr">
              <a:buNone/>
            </a:pPr>
            <a:r>
              <a:rPr lang="en-US" sz="3700" b="1" dirty="0">
                <a:solidFill>
                  <a:schemeClr val="bg1"/>
                </a:solidFill>
                <a:latin typeface="Arial" panose="020B0604020202020204" pitchFamily="34" charset="0"/>
                <a:cs typeface="Arial" panose="020B0604020202020204" pitchFamily="34" charset="0"/>
              </a:rPr>
              <a:t>CPUC</a:t>
            </a:r>
          </a:p>
          <a:p>
            <a:pPr marL="0" indent="0" algn="ctr">
              <a:buNone/>
            </a:pPr>
            <a:r>
              <a:rPr lang="en-US" dirty="0">
                <a:solidFill>
                  <a:schemeClr val="bg1"/>
                </a:solidFill>
                <a:latin typeface="Arial" panose="020B0604020202020204" pitchFamily="34" charset="0"/>
                <a:cs typeface="Arial" panose="020B0604020202020204" pitchFamily="34" charset="0"/>
              </a:rPr>
              <a:t>Robert Osborn, Director of Communications Division </a:t>
            </a:r>
          </a:p>
          <a:p>
            <a:pPr marL="0" indent="0" algn="ctr">
              <a:buNone/>
            </a:pPr>
            <a:r>
              <a:rPr lang="en-US" dirty="0">
                <a:solidFill>
                  <a:schemeClr val="bg1"/>
                </a:solidFill>
                <a:latin typeface="Arial" panose="020B0604020202020204" pitchFamily="34" charset="0"/>
                <a:cs typeface="Arial" panose="020B0604020202020204" pitchFamily="34" charset="0"/>
              </a:rPr>
              <a:t>California Public Utilities Commission</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43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E8B6B2-D145-4675-A35A-F1BF182793FC}"/>
              </a:ext>
            </a:extLst>
          </p:cNvPr>
          <p:cNvSpPr txBox="1"/>
          <p:nvPr/>
        </p:nvSpPr>
        <p:spPr>
          <a:xfrm>
            <a:off x="241955" y="1427363"/>
            <a:ext cx="2654595" cy="4431983"/>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entury Gothic" panose="020F0302020204030204"/>
                <a:ea typeface="+mn-ea"/>
                <a:cs typeface="+mn-cs"/>
              </a:rPr>
              <a:t>Middle-Mile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Identify routes and priority areas using public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Report mapping and analysis to the California Department of Technology for use in program implementation and project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27A23E8E-5DAF-4AB8-84FB-BB515D06842E}"/>
              </a:ext>
            </a:extLst>
          </p:cNvPr>
          <p:cNvSpPr txBox="1"/>
          <p:nvPr/>
        </p:nvSpPr>
        <p:spPr>
          <a:xfrm>
            <a:off x="5987100" y="1088808"/>
            <a:ext cx="5962945" cy="5078313"/>
          </a:xfrm>
          <a:prstGeom prst="rect">
            <a:avLst/>
          </a:prstGeom>
          <a:solidFill>
            <a:schemeClr val="accent2">
              <a:lumMod val="20000"/>
              <a:lumOff val="80000"/>
            </a:schemeClr>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entury Gothic" panose="020F0302020204030204"/>
                <a:ea typeface="+mn-ea"/>
                <a:cs typeface="+mn-cs"/>
              </a:rPr>
              <a:t>Supporting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sng" strike="noStrike" kern="1200" cap="none" spc="0" normalizeH="0" baseline="0" noProof="0" dirty="0">
                <a:ln>
                  <a:noFill/>
                </a:ln>
                <a:solidFill>
                  <a:srgbClr val="000000"/>
                </a:solidFill>
                <a:effectLst/>
                <a:uLnTx/>
                <a:uFillTx/>
                <a:latin typeface="Century Gothic" panose="020F0302020204030204"/>
                <a:ea typeface="+mn-ea"/>
                <a:cs typeface="+mn-cs"/>
              </a:rPr>
              <a:t>California Advanced Services Fund (CASF)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~$66 million current authorized amount</a:t>
            </a:r>
            <a:r>
              <a:rPr kumimoji="0" lang="en-US" sz="1600" b="0" i="0" u="none" strike="noStrike" kern="1200" cap="none" spc="0" normalizeH="0" baseline="0" noProof="0" dirty="0">
                <a:ln>
                  <a:noFill/>
                </a:ln>
                <a:solidFill>
                  <a:srgbClr val="FF0000"/>
                </a:solidFill>
                <a:effectLst/>
                <a:uLnTx/>
                <a:uFillTx/>
                <a:latin typeface="Century Gothic" panose="020F03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sng" strike="noStrike" kern="1200" cap="none" spc="0" normalizeH="0" baseline="0" noProof="0" dirty="0">
                <a:ln>
                  <a:noFill/>
                </a:ln>
                <a:solidFill>
                  <a:srgbClr val="000000"/>
                </a:solidFill>
                <a:effectLst/>
                <a:uLnTx/>
                <a:uFillTx/>
                <a:latin typeface="Century Gothic" panose="020F0302020204030204"/>
                <a:ea typeface="+mn-ea"/>
                <a:cs typeface="+mn-cs"/>
              </a:rPr>
              <a:t>Purpose</a:t>
            </a:r>
            <a:r>
              <a:rPr kumimoji="0" lang="en-US" sz="1600" b="0" i="1"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assist with broadband infrastructure deployment and adoption in public housing, tribes, and unserved areas.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sng" strike="noStrike" kern="1200" cap="none" spc="0" normalizeH="0" baseline="0" noProof="0" dirty="0">
                <a:ln>
                  <a:noFill/>
                </a:ln>
                <a:solidFill>
                  <a:srgbClr val="000000"/>
                </a:solidFill>
                <a:effectLst/>
                <a:uLnTx/>
                <a:uFillTx/>
                <a:latin typeface="Century Gothic" panose="020F0302020204030204"/>
                <a:ea typeface="+mn-ea"/>
                <a:cs typeface="+mn-cs"/>
              </a:rPr>
              <a:t>Loan Loss Reserve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$750 million total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sng" strike="noStrike" kern="1200" cap="none" spc="0" normalizeH="0" baseline="0" noProof="0" dirty="0">
                <a:ln>
                  <a:noFill/>
                </a:ln>
                <a:solidFill>
                  <a:srgbClr val="000000"/>
                </a:solidFill>
                <a:effectLst/>
                <a:uLnTx/>
                <a:uFillTx/>
                <a:latin typeface="Century Gothic" panose="020F0302020204030204"/>
                <a:ea typeface="+mn-ea"/>
                <a:cs typeface="+mn-cs"/>
              </a:rPr>
              <a:t>Purpose: </a:t>
            </a: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enable local governments and nonprofits to secure financing for broadband infrastructure.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sng" strike="noStrike" kern="1200" cap="none" spc="0" normalizeH="0" baseline="0" noProof="0" dirty="0">
                <a:ln>
                  <a:noFill/>
                </a:ln>
                <a:solidFill>
                  <a:srgbClr val="000000"/>
                </a:solidFill>
                <a:effectLst/>
                <a:uLnTx/>
                <a:uFillTx/>
                <a:latin typeface="Century Gothic" panose="020F0302020204030204"/>
                <a:ea typeface="+mn-ea"/>
                <a:cs typeface="+mn-cs"/>
              </a:rPr>
              <a:t>Technical Assistance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$50 million total</a:t>
            </a:r>
            <a:r>
              <a:rPr kumimoji="0" lang="en-US" sz="1600" b="0" i="0" u="none" strike="noStrike" kern="1200" cap="none" spc="0" normalizeH="0" baseline="0" noProof="0" dirty="0">
                <a:ln>
                  <a:noFill/>
                </a:ln>
                <a:solidFill>
                  <a:srgbClr val="FF0000"/>
                </a:solidFill>
                <a:effectLst/>
                <a:uLnTx/>
                <a:uFillTx/>
                <a:latin typeface="Century Gothic" panose="020F03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sng" strike="noStrike" kern="1200" cap="none" spc="0" normalizeH="0" baseline="0" noProof="0" dirty="0">
                <a:ln>
                  <a:noFill/>
                </a:ln>
                <a:solidFill>
                  <a:srgbClr val="000000"/>
                </a:solidFill>
                <a:effectLst/>
                <a:uLnTx/>
                <a:uFillTx/>
                <a:latin typeface="Century Gothic" panose="020F0302020204030204"/>
                <a:ea typeface="+mn-ea"/>
                <a:cs typeface="+mn-cs"/>
              </a:rPr>
              <a:t>Purpose: </a:t>
            </a: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Help prepare local governments and tribes for broadband infrastructure investments.</a:t>
            </a:r>
          </a:p>
        </p:txBody>
      </p:sp>
      <p:sp>
        <p:nvSpPr>
          <p:cNvPr id="8" name="TextBox 7">
            <a:extLst>
              <a:ext uri="{FF2B5EF4-FFF2-40B4-BE49-F238E27FC236}">
                <a16:creationId xmlns:a16="http://schemas.microsoft.com/office/drawing/2014/main" id="{A3AB9096-7DD4-4F39-A754-2CA58A933A9D}"/>
              </a:ext>
            </a:extLst>
          </p:cNvPr>
          <p:cNvSpPr txBox="1"/>
          <p:nvPr/>
        </p:nvSpPr>
        <p:spPr>
          <a:xfrm>
            <a:off x="3168977" y="1427363"/>
            <a:ext cx="2654595" cy="4616648"/>
          </a:xfrm>
          <a:prstGeom prst="rect">
            <a:avLst/>
          </a:prstGeom>
          <a:solidFill>
            <a:schemeClr val="accent3">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entury Gothic" panose="020F0302020204030204"/>
                <a:ea typeface="+mn-ea"/>
                <a:cs typeface="+mn-cs"/>
              </a:rPr>
              <a:t>Last-Mile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$2 billion total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Implemented through the California Advanced Service Fund (CASF) Federal Funding Account.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Funding available for awards to applicants with broadband last-mile infrastructure projects.</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A67E8CFE-B0F1-4CBC-B65B-208BA12F7BBF}"/>
              </a:ext>
            </a:extLst>
          </p:cNvPr>
          <p:cNvSpPr txBox="1"/>
          <p:nvPr/>
        </p:nvSpPr>
        <p:spPr>
          <a:xfrm>
            <a:off x="5919001" y="6261579"/>
            <a:ext cx="609914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entury Gothic" panose="020F0302020204030204"/>
                <a:ea typeface="+mn-ea"/>
                <a:cs typeface="+mn-cs"/>
              </a:rPr>
              <a:t>*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May be increased pursuant to Public Utilities Code Section 281(d)(4)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latin typeface="Century Gothic" panose="020F0302020204030204"/>
              </a:rPr>
              <a:t>** </a:t>
            </a:r>
            <a:r>
              <a:rPr lang="en-US" sz="1100" dirty="0">
                <a:solidFill>
                  <a:srgbClr val="000000"/>
                </a:solidFill>
                <a:latin typeface="Century Gothic" panose="020F0302020204030204"/>
              </a:rPr>
              <a:t>Included in $2 billion Last-Mile Initiative</a:t>
            </a: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852C1598-E6A8-462E-9D6B-20EDB73553C0}"/>
              </a:ext>
            </a:extLst>
          </p:cNvPr>
          <p:cNvSpPr/>
          <p:nvPr/>
        </p:nvSpPr>
        <p:spPr>
          <a:xfrm>
            <a:off x="0" y="-20150"/>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6540489C-5975-4184-9EF2-447FF027A335}"/>
              </a:ext>
            </a:extLst>
          </p:cNvPr>
          <p:cNvSpPr txBox="1">
            <a:spLocks/>
          </p:cNvSpPr>
          <p:nvPr/>
        </p:nvSpPr>
        <p:spPr>
          <a:xfrm>
            <a:off x="226906" y="34363"/>
            <a:ext cx="12954939" cy="916920"/>
          </a:xfrm>
          <a:prstGeom prst="rect">
            <a:avLst/>
          </a:prstGeom>
        </p:spPr>
        <p:txBody>
          <a:bodyPr vert="horz" lIns="0" tIns="45720" rIns="91440" bIns="45720" rtlCol="0" anchor="b" anchorCtr="0">
            <a:normAutofit fontScale="92500" lnSpcReduction="10000"/>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3900" dirty="0">
                <a:solidFill>
                  <a:schemeClr val="bg1"/>
                </a:solidFill>
              </a:rPr>
              <a:t>2021 Broadband Investments – </a:t>
            </a:r>
            <a:r>
              <a:rPr lang="en-US" sz="3100" i="1" dirty="0">
                <a:solidFill>
                  <a:schemeClr val="bg1"/>
                </a:solidFill>
              </a:rPr>
              <a:t>Background CPUC Responsibilities</a:t>
            </a:r>
          </a:p>
        </p:txBody>
      </p:sp>
    </p:spTree>
    <p:extLst>
      <p:ext uri="{BB962C8B-B14F-4D97-AF65-F5344CB8AC3E}">
        <p14:creationId xmlns:p14="http://schemas.microsoft.com/office/powerpoint/2010/main" val="36957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36747-B8AF-4B46-B282-CB8A9C58F2BD}"/>
              </a:ext>
            </a:extLst>
          </p:cNvPr>
          <p:cNvSpPr>
            <a:spLocks noGrp="1"/>
          </p:cNvSpPr>
          <p:nvPr>
            <p:ph idx="1"/>
          </p:nvPr>
        </p:nvSpPr>
        <p:spPr>
          <a:xfrm>
            <a:off x="886151" y="1434180"/>
            <a:ext cx="10972800" cy="4351338"/>
          </a:xfrm>
        </p:spPr>
        <p:txBody>
          <a:bodyPr>
            <a:normAutofit fontScale="55000" lnSpcReduction="20000"/>
          </a:bodyPr>
          <a:lstStyle/>
          <a:p>
            <a:pPr>
              <a:lnSpc>
                <a:spcPct val="110000"/>
              </a:lnSpc>
              <a:buClr>
                <a:srgbClr val="00ACD8"/>
              </a:buClr>
            </a:pPr>
            <a:r>
              <a:rPr lang="en-US" sz="3800" dirty="0">
                <a:solidFill>
                  <a:srgbClr val="1F4E79"/>
                </a:solidFill>
                <a:latin typeface="Arial" panose="020B0604020202020204" pitchFamily="34" charset="0"/>
                <a:cs typeface="Arial" panose="020B0604020202020204" pitchFamily="34" charset="0"/>
              </a:rPr>
              <a:t>Over 100 organizations commented</a:t>
            </a:r>
          </a:p>
          <a:p>
            <a:pPr>
              <a:lnSpc>
                <a:spcPct val="110000"/>
              </a:lnSpc>
              <a:buClr>
                <a:srgbClr val="00ACD8"/>
              </a:buClr>
            </a:pPr>
            <a:endParaRPr lang="en-US" sz="3800" dirty="0">
              <a:solidFill>
                <a:srgbClr val="1F4E79"/>
              </a:solidFill>
              <a:latin typeface="Arial" panose="020B0604020202020204" pitchFamily="34" charset="0"/>
              <a:cs typeface="Arial" panose="020B0604020202020204" pitchFamily="34" charset="0"/>
            </a:endParaRPr>
          </a:p>
          <a:p>
            <a:pPr>
              <a:lnSpc>
                <a:spcPct val="110000"/>
              </a:lnSpc>
              <a:buClr>
                <a:srgbClr val="00ACD8"/>
              </a:buClr>
            </a:pPr>
            <a:r>
              <a:rPr lang="en-US" sz="3800" dirty="0">
                <a:solidFill>
                  <a:srgbClr val="1F4E79"/>
                </a:solidFill>
                <a:latin typeface="Arial" panose="020B0604020202020204" pitchFamily="34" charset="0"/>
                <a:cs typeface="Arial" panose="020B0604020202020204" pitchFamily="34" charset="0"/>
              </a:rPr>
              <a:t>~60 formal, 30+ informal public comments received</a:t>
            </a:r>
          </a:p>
          <a:p>
            <a:pPr>
              <a:lnSpc>
                <a:spcPct val="110000"/>
              </a:lnSpc>
              <a:buClr>
                <a:srgbClr val="00ACD8"/>
              </a:buClr>
            </a:pPr>
            <a:endParaRPr lang="en-US" sz="3800" dirty="0">
              <a:solidFill>
                <a:srgbClr val="1F4E79"/>
              </a:solidFill>
              <a:latin typeface="Arial" panose="020B0604020202020204" pitchFamily="34" charset="0"/>
              <a:cs typeface="Arial" panose="020B0604020202020204" pitchFamily="34" charset="0"/>
            </a:endParaRPr>
          </a:p>
          <a:p>
            <a:pPr>
              <a:lnSpc>
                <a:spcPct val="110000"/>
              </a:lnSpc>
              <a:buClr>
                <a:srgbClr val="00ACD8"/>
              </a:buClr>
            </a:pPr>
            <a:r>
              <a:rPr lang="en-US" sz="3800" dirty="0">
                <a:solidFill>
                  <a:srgbClr val="1F4E79"/>
                </a:solidFill>
                <a:latin typeface="Arial" panose="020B0604020202020204" pitchFamily="34" charset="0"/>
                <a:cs typeface="Arial" panose="020B0604020202020204" pitchFamily="34" charset="0"/>
              </a:rPr>
              <a:t>30+ comments for local entities (cities, counties, council of governments, local consortia and school districts)</a:t>
            </a:r>
          </a:p>
          <a:p>
            <a:pPr>
              <a:lnSpc>
                <a:spcPct val="110000"/>
              </a:lnSpc>
              <a:buClr>
                <a:srgbClr val="00ACD8"/>
              </a:buClr>
            </a:pPr>
            <a:endParaRPr lang="en-US" sz="3800" dirty="0">
              <a:solidFill>
                <a:srgbClr val="1F4E79"/>
              </a:solidFill>
              <a:latin typeface="Arial" panose="020B0604020202020204" pitchFamily="34" charset="0"/>
              <a:cs typeface="Arial" panose="020B0604020202020204" pitchFamily="34" charset="0"/>
            </a:endParaRPr>
          </a:p>
          <a:p>
            <a:pPr>
              <a:lnSpc>
                <a:spcPct val="110000"/>
              </a:lnSpc>
              <a:buClr>
                <a:srgbClr val="00ACD8"/>
              </a:buClr>
            </a:pPr>
            <a:r>
              <a:rPr lang="en-US" sz="3800" dirty="0">
                <a:solidFill>
                  <a:srgbClr val="1F4E79"/>
                </a:solidFill>
                <a:latin typeface="Arial" panose="020B0604020202020204" pitchFamily="34" charset="0"/>
                <a:cs typeface="Arial" panose="020B0604020202020204" pitchFamily="34" charset="0"/>
              </a:rPr>
              <a:t>~20 telecommunications providers (ISPs, middle-middle only providers, trade organizations representing cable and wireless industries)</a:t>
            </a:r>
          </a:p>
          <a:p>
            <a:pPr>
              <a:lnSpc>
                <a:spcPct val="110000"/>
              </a:lnSpc>
              <a:buClr>
                <a:srgbClr val="00ACD8"/>
              </a:buClr>
            </a:pPr>
            <a:endParaRPr lang="en-US" sz="3800" dirty="0">
              <a:solidFill>
                <a:srgbClr val="1F4E79"/>
              </a:solidFill>
              <a:latin typeface="Arial" panose="020B0604020202020204" pitchFamily="34" charset="0"/>
              <a:cs typeface="Arial" panose="020B0604020202020204" pitchFamily="34" charset="0"/>
            </a:endParaRPr>
          </a:p>
          <a:p>
            <a:pPr>
              <a:lnSpc>
                <a:spcPct val="110000"/>
              </a:lnSpc>
              <a:buClr>
                <a:srgbClr val="00ACD8"/>
              </a:buClr>
            </a:pPr>
            <a:r>
              <a:rPr lang="en-US" sz="3800" dirty="0">
                <a:solidFill>
                  <a:srgbClr val="1F4E79"/>
                </a:solidFill>
                <a:latin typeface="Arial" panose="020B0604020202020204" pitchFamily="34" charset="0"/>
                <a:cs typeface="Arial" panose="020B0604020202020204" pitchFamily="34" charset="0"/>
              </a:rPr>
              <a:t>20+ community-based organizations and non-profits</a:t>
            </a:r>
          </a:p>
          <a:p>
            <a:endParaRPr lang="en-US" dirty="0"/>
          </a:p>
        </p:txBody>
      </p:sp>
      <p:sp>
        <p:nvSpPr>
          <p:cNvPr id="4" name="Rectangle 3">
            <a:extLst>
              <a:ext uri="{FF2B5EF4-FFF2-40B4-BE49-F238E27FC236}">
                <a16:creationId xmlns:a16="http://schemas.microsoft.com/office/drawing/2014/main" id="{F8B5FF7C-2CA1-4429-A163-17E55FE94131}"/>
              </a:ext>
            </a:extLst>
          </p:cNvPr>
          <p:cNvSpPr/>
          <p:nvPr/>
        </p:nvSpPr>
        <p:spPr>
          <a:xfrm>
            <a:off x="0" y="-3051"/>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1FA869-3711-4285-BDA9-66BBB3E56178}"/>
              </a:ext>
            </a:extLst>
          </p:cNvPr>
          <p:cNvSpPr>
            <a:spLocks noGrp="1"/>
          </p:cNvSpPr>
          <p:nvPr>
            <p:ph type="title"/>
          </p:nvPr>
        </p:nvSpPr>
        <p:spPr>
          <a:xfrm>
            <a:off x="505905" y="-21305"/>
            <a:ext cx="10972800" cy="916920"/>
          </a:xfrm>
        </p:spPr>
        <p:txBody>
          <a:bodyPr>
            <a:normAutofit/>
          </a:bodyPr>
          <a:lstStyle/>
          <a:p>
            <a:r>
              <a:rPr lang="en-US" sz="4400" dirty="0">
                <a:solidFill>
                  <a:schemeClr val="bg1"/>
                </a:solidFill>
              </a:rPr>
              <a:t>CPUC Role </a:t>
            </a:r>
            <a:r>
              <a:rPr lang="en-US" dirty="0">
                <a:solidFill>
                  <a:schemeClr val="bg1"/>
                </a:solidFill>
              </a:rPr>
              <a:t>– </a:t>
            </a:r>
            <a:r>
              <a:rPr lang="en-US" sz="2800" i="1" dirty="0">
                <a:solidFill>
                  <a:schemeClr val="bg1"/>
                </a:solidFill>
              </a:rPr>
              <a:t>Middle-Mile Mapping: Public Input</a:t>
            </a:r>
            <a:endParaRPr lang="en-US" i="1" dirty="0">
              <a:solidFill>
                <a:schemeClr val="bg1"/>
              </a:solidFill>
            </a:endParaRPr>
          </a:p>
        </p:txBody>
      </p:sp>
    </p:spTree>
    <p:extLst>
      <p:ext uri="{BB962C8B-B14F-4D97-AF65-F5344CB8AC3E}">
        <p14:creationId xmlns:p14="http://schemas.microsoft.com/office/powerpoint/2010/main" val="398416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ublic Comment Map of Nevada County&#10;">
            <a:extLst>
              <a:ext uri="{FF2B5EF4-FFF2-40B4-BE49-F238E27FC236}">
                <a16:creationId xmlns:a16="http://schemas.microsoft.com/office/drawing/2014/main" id="{7FF7375B-DF12-4B9F-B351-6C9269151725}"/>
              </a:ext>
            </a:extLst>
          </p:cNvPr>
          <p:cNvPicPr>
            <a:picLocks noChangeAspect="1"/>
          </p:cNvPicPr>
          <p:nvPr/>
        </p:nvPicPr>
        <p:blipFill>
          <a:blip r:embed="rId2"/>
          <a:stretch>
            <a:fillRect/>
          </a:stretch>
        </p:blipFill>
        <p:spPr>
          <a:xfrm>
            <a:off x="599308" y="1239981"/>
            <a:ext cx="10993384" cy="5068007"/>
          </a:xfrm>
          <a:prstGeom prst="rect">
            <a:avLst/>
          </a:prstGeom>
        </p:spPr>
      </p:pic>
      <p:sp>
        <p:nvSpPr>
          <p:cNvPr id="5" name="Rectangle 4">
            <a:extLst>
              <a:ext uri="{FF2B5EF4-FFF2-40B4-BE49-F238E27FC236}">
                <a16:creationId xmlns:a16="http://schemas.microsoft.com/office/drawing/2014/main" id="{72494CE6-81BA-4CF1-9B50-BF58BE6A7C73}"/>
              </a:ext>
            </a:extLst>
          </p:cNvPr>
          <p:cNvSpPr/>
          <p:nvPr/>
        </p:nvSpPr>
        <p:spPr>
          <a:xfrm>
            <a:off x="0" y="-243618"/>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2EE79C3-CC73-4B8A-AED2-DD85D8BE8BF3}"/>
              </a:ext>
            </a:extLst>
          </p:cNvPr>
          <p:cNvSpPr txBox="1">
            <a:spLocks/>
          </p:cNvSpPr>
          <p:nvPr/>
        </p:nvSpPr>
        <p:spPr>
          <a:xfrm>
            <a:off x="204123" y="-335259"/>
            <a:ext cx="12416408" cy="916920"/>
          </a:xfrm>
          <a:prstGeom prst="rect">
            <a:avLst/>
          </a:prstGeom>
        </p:spPr>
        <p:txBody>
          <a:bodyPr vert="horz" lIns="0" tIns="45720" rIns="91440" bIns="45720" rtlCol="0" anchor="b" anchorCtr="0">
            <a:normAutofit fontScale="92500"/>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Interactive Middle-Mile Map – </a:t>
            </a:r>
            <a:r>
              <a:rPr lang="en-US" sz="3400" i="1" dirty="0">
                <a:solidFill>
                  <a:schemeClr val="bg1"/>
                </a:solidFill>
                <a:latin typeface="Arial" panose="020B0604020202020204" pitchFamily="34" charset="0"/>
                <a:cs typeface="Arial" panose="020B0604020202020204" pitchFamily="34" charset="0"/>
              </a:rPr>
              <a:t>Example: Nevada County </a:t>
            </a:r>
          </a:p>
        </p:txBody>
      </p:sp>
    </p:spTree>
    <p:extLst>
      <p:ext uri="{BB962C8B-B14F-4D97-AF65-F5344CB8AC3E}">
        <p14:creationId xmlns:p14="http://schemas.microsoft.com/office/powerpoint/2010/main" val="336794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22506-B7CE-4353-B2EF-3EBFDAF8F4A4}"/>
              </a:ext>
            </a:extLst>
          </p:cNvPr>
          <p:cNvSpPr/>
          <p:nvPr/>
        </p:nvSpPr>
        <p:spPr>
          <a:xfrm>
            <a:off x="0" y="0"/>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055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Welcome and Opening Remarks</a:t>
            </a:r>
          </a:p>
        </p:txBody>
      </p:sp>
      <p:sp>
        <p:nvSpPr>
          <p:cNvPr id="7" name="Content Placeholder 2">
            <a:extLst>
              <a:ext uri="{FF2B5EF4-FFF2-40B4-BE49-F238E27FC236}">
                <a16:creationId xmlns:a16="http://schemas.microsoft.com/office/drawing/2014/main" id="{5D25D771-20D5-4994-8D08-928209A366FB}"/>
              </a:ext>
            </a:extLst>
          </p:cNvPr>
          <p:cNvSpPr>
            <a:spLocks noGrp="1"/>
          </p:cNvSpPr>
          <p:nvPr>
            <p:ph idx="1"/>
          </p:nvPr>
        </p:nvSpPr>
        <p:spPr>
          <a:xfrm>
            <a:off x="1571501" y="2822093"/>
            <a:ext cx="8905009" cy="2313184"/>
          </a:xfrm>
        </p:spPr>
        <p:txBody>
          <a:bodyPr/>
          <a:lstStyle/>
          <a:p>
            <a:pPr marL="0" indent="0" algn="ctr">
              <a:buNone/>
            </a:pPr>
            <a:r>
              <a:rPr lang="en-US" sz="4800" b="1" dirty="0">
                <a:solidFill>
                  <a:srgbClr val="1F4E79"/>
                </a:solidFill>
                <a:latin typeface="Arial" panose="020B0604020202020204" pitchFamily="34" charset="0"/>
                <a:cs typeface="Arial" panose="020B0604020202020204" pitchFamily="34" charset="0"/>
              </a:rPr>
              <a:t>Amy Tong</a:t>
            </a:r>
          </a:p>
          <a:p>
            <a:pPr marL="0" indent="0" algn="ctr">
              <a:buNone/>
            </a:pPr>
            <a:r>
              <a:rPr lang="en-US" dirty="0">
                <a:solidFill>
                  <a:srgbClr val="00B0F0"/>
                </a:solidFill>
                <a:latin typeface="Arial" panose="020B0604020202020204" pitchFamily="34" charset="0"/>
                <a:cs typeface="Arial" panose="020B0604020202020204" pitchFamily="34" charset="0"/>
              </a:rPr>
              <a:t>Senior Advisor to Broadband Initiative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7231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6CED237-F316-438C-A818-C0D1B3E7C40A}"/>
              </a:ext>
            </a:extLst>
          </p:cNvPr>
          <p:cNvSpPr txBox="1">
            <a:spLocks/>
          </p:cNvSpPr>
          <p:nvPr/>
        </p:nvSpPr>
        <p:spPr>
          <a:xfrm>
            <a:off x="248335" y="1173525"/>
            <a:ext cx="6833600" cy="508731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6996C9">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Statutory Mapping Criteria – Analysis &amp; Prioritization</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Analysis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Govt Code 11549.54(b) </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“identify statewide open-access middle-mile broadband network locations that will enable last-mile service connections” </a:t>
            </a:r>
            <a:r>
              <a:rPr kumimoji="0" lang="en-US" sz="1200" b="0" i="1"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and</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“in communities where there is no known middle-mile infrastructure that is open access” </a:t>
            </a:r>
            <a:r>
              <a:rPr kumimoji="0" lang="en-US" sz="1200" b="0" i="1"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and</a:t>
            </a:r>
            <a:endPar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“with sufficient capacity” </a:t>
            </a:r>
            <a:r>
              <a:rPr kumimoji="0" lang="en-US" sz="1200" b="0" i="1"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and</a:t>
            </a:r>
            <a:endPar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“at affordable rates”</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Prioritization </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Govt Code 11549.54(c) and (d)</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“The commission shall identify priority statewide open-access middle-mile broadband network locations, including”:</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“areas that can be built expeditiously”</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“areas with no known middle-mile network access” </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“regions underserved by middle-mile networks” </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“regions without sufficient capacity to meet future middle-mile needs”</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“locations that enable last-mile connections to residences unserved by 25 mbps downstream and 3 mbps upstream”</a:t>
            </a:r>
          </a:p>
          <a:p>
            <a:pPr marL="6858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“may also include entities that lack sufficient high-bandwidth connections, including, but not limited to” anchor institutions, fairgrounds, and Tribal lands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1200" b="0" i="0" u="none" strike="noStrike" kern="1200" cap="none" spc="0" normalizeH="0" baseline="0" noProof="0" dirty="0">
                <a:ln>
                  <a:noFill/>
                </a:ln>
                <a:solidFill>
                  <a:srgbClr val="2A3C50"/>
                </a:solidFill>
                <a:effectLst/>
                <a:uLnTx/>
                <a:uFillTx/>
                <a:latin typeface="Arial" panose="020B0604020202020204" pitchFamily="34" charset="0"/>
                <a:ea typeface="Calibri" panose="020F0502020204030204" pitchFamily="34" charset="0"/>
                <a:cs typeface="Arial" panose="020B0604020202020204" pitchFamily="34" charset="0"/>
              </a:rPr>
              <a:t>Govt Code 11549.54(e), prioritized highways, is separate from the CPUC staff report to CDT</a:t>
            </a:r>
          </a:p>
        </p:txBody>
      </p:sp>
      <p:pic>
        <p:nvPicPr>
          <p:cNvPr id="3" name="Picture 2" descr="Image of fiberoptical cables ">
            <a:extLst>
              <a:ext uri="{FF2B5EF4-FFF2-40B4-BE49-F238E27FC236}">
                <a16:creationId xmlns:a16="http://schemas.microsoft.com/office/drawing/2014/main" id="{37A98610-9772-4F78-85C3-F1BECE87A593}"/>
              </a:ext>
            </a:extLst>
          </p:cNvPr>
          <p:cNvPicPr>
            <a:picLocks noChangeAspect="1"/>
          </p:cNvPicPr>
          <p:nvPr/>
        </p:nvPicPr>
        <p:blipFill>
          <a:blip r:embed="rId2"/>
          <a:stretch>
            <a:fillRect/>
          </a:stretch>
        </p:blipFill>
        <p:spPr>
          <a:xfrm>
            <a:off x="7081935" y="2611111"/>
            <a:ext cx="4747210" cy="2670305"/>
          </a:xfrm>
          <a:prstGeom prst="rect">
            <a:avLst/>
          </a:prstGeom>
          <a:ln>
            <a:noFill/>
          </a:ln>
          <a:effectLst>
            <a:softEdge rad="112500"/>
          </a:effectLst>
        </p:spPr>
      </p:pic>
      <p:sp>
        <p:nvSpPr>
          <p:cNvPr id="6" name="Rectangle 5">
            <a:extLst>
              <a:ext uri="{FF2B5EF4-FFF2-40B4-BE49-F238E27FC236}">
                <a16:creationId xmlns:a16="http://schemas.microsoft.com/office/drawing/2014/main" id="{86959201-9518-4F07-8F6B-DF64EF6DB14D}"/>
              </a:ext>
            </a:extLst>
          </p:cNvPr>
          <p:cNvSpPr/>
          <p:nvPr/>
        </p:nvSpPr>
        <p:spPr>
          <a:xfrm>
            <a:off x="0" y="12731"/>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49CC69CB-2F56-4671-931F-CA8E8A95C49A}"/>
              </a:ext>
            </a:extLst>
          </p:cNvPr>
          <p:cNvSpPr txBox="1">
            <a:spLocks/>
          </p:cNvSpPr>
          <p:nvPr/>
        </p:nvSpPr>
        <p:spPr>
          <a:xfrm>
            <a:off x="505905" y="-21305"/>
            <a:ext cx="10972800"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4400" dirty="0">
                <a:solidFill>
                  <a:schemeClr val="bg1"/>
                </a:solidFill>
              </a:rPr>
              <a:t>CPUC Role </a:t>
            </a:r>
            <a:r>
              <a:rPr lang="en-US" dirty="0">
                <a:solidFill>
                  <a:schemeClr val="bg1"/>
                </a:solidFill>
              </a:rPr>
              <a:t>– </a:t>
            </a:r>
            <a:r>
              <a:rPr lang="en-US" sz="2800" i="1" dirty="0">
                <a:solidFill>
                  <a:schemeClr val="bg1"/>
                </a:solidFill>
              </a:rPr>
              <a:t>Middle-Mile Data &amp; Analysis</a:t>
            </a:r>
            <a:endParaRPr lang="en-US" i="1" dirty="0">
              <a:solidFill>
                <a:schemeClr val="bg1"/>
              </a:solidFill>
            </a:endParaRPr>
          </a:p>
        </p:txBody>
      </p:sp>
    </p:spTree>
    <p:extLst>
      <p:ext uri="{BB962C8B-B14F-4D97-AF65-F5344CB8AC3E}">
        <p14:creationId xmlns:p14="http://schemas.microsoft.com/office/powerpoint/2010/main" val="402847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descr="Timeline diagram showing steps in the process for the CPUC's middle middle">
            <a:extLst>
              <a:ext uri="{FF2B5EF4-FFF2-40B4-BE49-F238E27FC236}">
                <a16:creationId xmlns:a16="http://schemas.microsoft.com/office/drawing/2014/main" id="{459E2EBB-ED52-4896-80AD-3BEA0E0D6A66}"/>
              </a:ext>
            </a:extLst>
          </p:cNvPr>
          <p:cNvGrpSpPr/>
          <p:nvPr/>
        </p:nvGrpSpPr>
        <p:grpSpPr>
          <a:xfrm>
            <a:off x="79762" y="1087239"/>
            <a:ext cx="10043952" cy="3639171"/>
            <a:chOff x="736201" y="1034687"/>
            <a:chExt cx="10748998" cy="3639171"/>
          </a:xfrm>
        </p:grpSpPr>
        <p:sp>
          <p:nvSpPr>
            <p:cNvPr id="20" name="L-Shape 19">
              <a:extLst>
                <a:ext uri="{FF2B5EF4-FFF2-40B4-BE49-F238E27FC236}">
                  <a16:creationId xmlns:a16="http://schemas.microsoft.com/office/drawing/2014/main" id="{25F362E1-6536-4312-AA35-211EFE9D48BF}"/>
                </a:ext>
              </a:extLst>
            </p:cNvPr>
            <p:cNvSpPr/>
            <p:nvPr/>
          </p:nvSpPr>
          <p:spPr>
            <a:xfrm rot="5400000">
              <a:off x="-149604" y="2802219"/>
              <a:ext cx="1947446" cy="175832"/>
            </a:xfrm>
            <a:prstGeom prst="corner">
              <a:avLst>
                <a:gd name="adj1" fmla="val 1000"/>
                <a:gd name="adj2" fmla="val 1000"/>
              </a:avLst>
            </a:prstGeom>
            <a:ln>
              <a:solidFill>
                <a:schemeClr val="accent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C8D518B2-36B4-4490-993B-4BF9F2689F30}"/>
                </a:ext>
              </a:extLst>
            </p:cNvPr>
            <p:cNvSpPr/>
            <p:nvPr/>
          </p:nvSpPr>
          <p:spPr>
            <a:xfrm>
              <a:off x="736201" y="3863858"/>
              <a:ext cx="2239374" cy="81000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0 w 2239374"/>
                <a:gd name="connsiteY5"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374" h="810000">
                  <a:moveTo>
                    <a:pt x="0" y="0"/>
                  </a:moveTo>
                  <a:lnTo>
                    <a:pt x="2036874" y="0"/>
                  </a:lnTo>
                  <a:lnTo>
                    <a:pt x="2239374" y="405000"/>
                  </a:lnTo>
                  <a:lnTo>
                    <a:pt x="2036874" y="810000"/>
                  </a:lnTo>
                  <a:lnTo>
                    <a:pt x="0" y="810000"/>
                  </a:lnTo>
                  <a:lnTo>
                    <a:pt x="0" y="0"/>
                  </a:ln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7950" tIns="215900" rIns="20920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July 2021</a:t>
              </a:r>
            </a:p>
          </p:txBody>
        </p:sp>
        <p:sp>
          <p:nvSpPr>
            <p:cNvPr id="22" name="Freeform: Shape 21">
              <a:extLst>
                <a:ext uri="{FF2B5EF4-FFF2-40B4-BE49-F238E27FC236}">
                  <a16:creationId xmlns:a16="http://schemas.microsoft.com/office/drawing/2014/main" id="{8F3333CE-0FAB-414B-94EB-5C22E3794194}"/>
                </a:ext>
              </a:extLst>
            </p:cNvPr>
            <p:cNvSpPr/>
            <p:nvPr/>
          </p:nvSpPr>
          <p:spPr>
            <a:xfrm>
              <a:off x="788948" y="1164314"/>
              <a:ext cx="1818372" cy="2085947"/>
            </a:xfrm>
            <a:custGeom>
              <a:avLst/>
              <a:gdLst>
                <a:gd name="connsiteX0" fmla="*/ 0 w 1818372"/>
                <a:gd name="connsiteY0" fmla="*/ 0 h 2215020"/>
                <a:gd name="connsiteX1" fmla="*/ 1818372 w 1818372"/>
                <a:gd name="connsiteY1" fmla="*/ 0 h 2215020"/>
                <a:gd name="connsiteX2" fmla="*/ 1818372 w 1818372"/>
                <a:gd name="connsiteY2" fmla="*/ 2215020 h 2215020"/>
                <a:gd name="connsiteX3" fmla="*/ 0 w 1818372"/>
                <a:gd name="connsiteY3" fmla="*/ 2215020 h 2215020"/>
                <a:gd name="connsiteX4" fmla="*/ 0 w 1818372"/>
                <a:gd name="connsiteY4" fmla="*/ 0 h 221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2215020">
                  <a:moveTo>
                    <a:pt x="0" y="0"/>
                  </a:moveTo>
                  <a:lnTo>
                    <a:pt x="1818372" y="0"/>
                  </a:lnTo>
                  <a:lnTo>
                    <a:pt x="1818372" y="2215020"/>
                  </a:lnTo>
                  <a:lnTo>
                    <a:pt x="0" y="2215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Legislature passes and Governor Newsom signs SB 156 </a:t>
              </a:r>
            </a:p>
          </p:txBody>
        </p:sp>
        <p:sp>
          <p:nvSpPr>
            <p:cNvPr id="23" name="L-Shape 22">
              <a:extLst>
                <a:ext uri="{FF2B5EF4-FFF2-40B4-BE49-F238E27FC236}">
                  <a16:creationId xmlns:a16="http://schemas.microsoft.com/office/drawing/2014/main" id="{142E2763-BB57-445B-A91C-DE420A4777F7}"/>
                </a:ext>
              </a:extLst>
            </p:cNvPr>
            <p:cNvSpPr/>
            <p:nvPr/>
          </p:nvSpPr>
          <p:spPr>
            <a:xfrm rot="5400000">
              <a:off x="1812994" y="2688651"/>
              <a:ext cx="2224163" cy="126250"/>
            </a:xfrm>
            <a:prstGeom prst="corner">
              <a:avLst>
                <a:gd name="adj1" fmla="val 1000"/>
                <a:gd name="adj2" fmla="val 1000"/>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C7E23273-9586-4138-AAF4-AA2F28CDC595}"/>
                </a:ext>
              </a:extLst>
            </p:cNvPr>
            <p:cNvSpPr/>
            <p:nvPr/>
          </p:nvSpPr>
          <p:spPr>
            <a:xfrm>
              <a:off x="2861950" y="3863858"/>
              <a:ext cx="2239374" cy="81000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10450" tIns="215900" rIns="31045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August-September 2021</a:t>
              </a:r>
            </a:p>
          </p:txBody>
        </p:sp>
        <p:sp>
          <p:nvSpPr>
            <p:cNvPr id="25" name="Freeform: Shape 24">
              <a:extLst>
                <a:ext uri="{FF2B5EF4-FFF2-40B4-BE49-F238E27FC236}">
                  <a16:creationId xmlns:a16="http://schemas.microsoft.com/office/drawing/2014/main" id="{41104FFB-F04C-45B0-82A4-61E1653FA747}"/>
                </a:ext>
              </a:extLst>
            </p:cNvPr>
            <p:cNvSpPr/>
            <p:nvPr/>
          </p:nvSpPr>
          <p:spPr>
            <a:xfrm>
              <a:off x="2913119" y="1034687"/>
              <a:ext cx="1981601" cy="2782002"/>
            </a:xfrm>
            <a:custGeom>
              <a:avLst/>
              <a:gdLst>
                <a:gd name="connsiteX0" fmla="*/ 0 w 1818372"/>
                <a:gd name="connsiteY0" fmla="*/ 0 h 2215020"/>
                <a:gd name="connsiteX1" fmla="*/ 1818372 w 1818372"/>
                <a:gd name="connsiteY1" fmla="*/ 0 h 2215020"/>
                <a:gd name="connsiteX2" fmla="*/ 1818372 w 1818372"/>
                <a:gd name="connsiteY2" fmla="*/ 2215020 h 2215020"/>
                <a:gd name="connsiteX3" fmla="*/ 0 w 1818372"/>
                <a:gd name="connsiteY3" fmla="*/ 2215020 h 2215020"/>
                <a:gd name="connsiteX4" fmla="*/ 0 w 1818372"/>
                <a:gd name="connsiteY4" fmla="*/ 0 h 221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2215020">
                  <a:moveTo>
                    <a:pt x="0" y="0"/>
                  </a:moveTo>
                  <a:lnTo>
                    <a:pt x="1818372" y="0"/>
                  </a:lnTo>
                  <a:lnTo>
                    <a:pt x="1818372" y="2215020"/>
                  </a:lnTo>
                  <a:lnTo>
                    <a:pt x="0" y="2215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CPUC releases 2 Rulings on project  locations, routes, and network characteristics</a:t>
              </a:r>
            </a:p>
            <a:p>
              <a:pPr marL="0" marR="0" lvl="0" indent="0" algn="l" defTabSz="533400" rtl="0" eaLnBrk="1" fontAlgn="auto" latinLnBrk="0" hangingPunct="1">
                <a:lnSpc>
                  <a:spcPts val="15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Solicits both formal and informal public comments</a:t>
              </a:r>
            </a:p>
          </p:txBody>
        </p:sp>
        <p:sp>
          <p:nvSpPr>
            <p:cNvPr id="26" name="L-Shape 25">
              <a:extLst>
                <a:ext uri="{FF2B5EF4-FFF2-40B4-BE49-F238E27FC236}">
                  <a16:creationId xmlns:a16="http://schemas.microsoft.com/office/drawing/2014/main" id="{BD4F5690-5A48-4AFB-99B5-9B5DC9B216D6}"/>
                </a:ext>
              </a:extLst>
            </p:cNvPr>
            <p:cNvSpPr/>
            <p:nvPr/>
          </p:nvSpPr>
          <p:spPr>
            <a:xfrm rot="5400000">
              <a:off x="3709150" y="2473857"/>
              <a:ext cx="2675960" cy="56876"/>
            </a:xfrm>
            <a:prstGeom prst="corner">
              <a:avLst>
                <a:gd name="adj1" fmla="val 1000"/>
                <a:gd name="adj2" fmla="val 1000"/>
              </a:avLst>
            </a:prstGeom>
            <a:ln>
              <a:solidFill>
                <a:schemeClr val="accent3"/>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0829D129-EA99-4FE2-94A4-B2A49139010A}"/>
                </a:ext>
              </a:extLst>
            </p:cNvPr>
            <p:cNvSpPr/>
            <p:nvPr/>
          </p:nvSpPr>
          <p:spPr>
            <a:xfrm>
              <a:off x="4991013" y="3863858"/>
              <a:ext cx="2239374" cy="81000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accent3"/>
            </a:solidFill>
            <a:ln>
              <a:solidFill>
                <a:schemeClr val="accent3"/>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10450" tIns="215900" rIns="31045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Oct-Nov 2021</a:t>
              </a:r>
            </a:p>
          </p:txBody>
        </p:sp>
        <p:sp>
          <p:nvSpPr>
            <p:cNvPr id="28" name="Freeform: Shape 27">
              <a:extLst>
                <a:ext uri="{FF2B5EF4-FFF2-40B4-BE49-F238E27FC236}">
                  <a16:creationId xmlns:a16="http://schemas.microsoft.com/office/drawing/2014/main" id="{1D851F8C-2140-41B2-A035-CAF4879981A6}"/>
                </a:ext>
              </a:extLst>
            </p:cNvPr>
            <p:cNvSpPr/>
            <p:nvPr/>
          </p:nvSpPr>
          <p:spPr>
            <a:xfrm>
              <a:off x="5170163" y="1541347"/>
              <a:ext cx="1818372" cy="1806356"/>
            </a:xfrm>
            <a:custGeom>
              <a:avLst/>
              <a:gdLst>
                <a:gd name="connsiteX0" fmla="*/ 0 w 1818372"/>
                <a:gd name="connsiteY0" fmla="*/ 0 h 1806356"/>
                <a:gd name="connsiteX1" fmla="*/ 1818372 w 1818372"/>
                <a:gd name="connsiteY1" fmla="*/ 0 h 1806356"/>
                <a:gd name="connsiteX2" fmla="*/ 1818372 w 1818372"/>
                <a:gd name="connsiteY2" fmla="*/ 1806356 h 1806356"/>
                <a:gd name="connsiteX3" fmla="*/ 0 w 1818372"/>
                <a:gd name="connsiteY3" fmla="*/ 1806356 h 1806356"/>
                <a:gd name="connsiteX4" fmla="*/ 0 w 1818372"/>
                <a:gd name="connsiteY4" fmla="*/ 0 h 180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1806356">
                  <a:moveTo>
                    <a:pt x="0" y="0"/>
                  </a:moveTo>
                  <a:lnTo>
                    <a:pt x="1818372" y="0"/>
                  </a:lnTo>
                  <a:lnTo>
                    <a:pt x="1818372" y="1806356"/>
                  </a:lnTo>
                  <a:lnTo>
                    <a:pt x="0" y="1806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rgbClr val="2A3C50"/>
                </a:solidFill>
                <a:effectLst/>
                <a:uLnTx/>
                <a:uFillTx/>
                <a:latin typeface="Century Gothic" panose="020F0302020204030204"/>
                <a:ea typeface="+mn-ea"/>
                <a:cs typeface="+mn-cs"/>
              </a:endParaRPr>
            </a:p>
          </p:txBody>
        </p:sp>
        <p:sp>
          <p:nvSpPr>
            <p:cNvPr id="29" name="L-Shape 28">
              <a:extLst>
                <a:ext uri="{FF2B5EF4-FFF2-40B4-BE49-F238E27FC236}">
                  <a16:creationId xmlns:a16="http://schemas.microsoft.com/office/drawing/2014/main" id="{7FD92530-5A2A-4D25-9335-1513F00B9B3F}"/>
                </a:ext>
              </a:extLst>
            </p:cNvPr>
            <p:cNvSpPr/>
            <p:nvPr/>
          </p:nvSpPr>
          <p:spPr>
            <a:xfrm rot="5400000">
              <a:off x="6247000" y="2883785"/>
              <a:ext cx="1851491" cy="108653"/>
            </a:xfrm>
            <a:prstGeom prst="corner">
              <a:avLst>
                <a:gd name="adj1" fmla="val 1000"/>
                <a:gd name="adj2" fmla="val 1000"/>
              </a:avLst>
            </a:prstGeom>
            <a:ln>
              <a:solidFill>
                <a:schemeClr val="accent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65DF8B54-CA9C-4630-9D0E-8E884F4E91D2}"/>
                </a:ext>
              </a:extLst>
            </p:cNvPr>
            <p:cNvSpPr/>
            <p:nvPr/>
          </p:nvSpPr>
          <p:spPr>
            <a:xfrm>
              <a:off x="7118419" y="3863858"/>
              <a:ext cx="2239374" cy="81000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10450" tIns="215900" rIns="31045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Dec 2021-January 2022</a:t>
              </a:r>
              <a:endParaRPr kumimoji="0" lang="ru-RU"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endParaRPr>
            </a:p>
          </p:txBody>
        </p:sp>
        <p:sp>
          <p:nvSpPr>
            <p:cNvPr id="31" name="Rectangle 30">
              <a:extLst>
                <a:ext uri="{FF2B5EF4-FFF2-40B4-BE49-F238E27FC236}">
                  <a16:creationId xmlns:a16="http://schemas.microsoft.com/office/drawing/2014/main" id="{DFED914F-56A2-435A-A9E7-FFAF1C886CC1}"/>
                </a:ext>
              </a:extLst>
            </p:cNvPr>
            <p:cNvSpPr/>
            <p:nvPr/>
          </p:nvSpPr>
          <p:spPr>
            <a:xfrm>
              <a:off x="7297569" y="1541347"/>
              <a:ext cx="1818372" cy="1806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L-Shape 31">
              <a:extLst>
                <a:ext uri="{FF2B5EF4-FFF2-40B4-BE49-F238E27FC236}">
                  <a16:creationId xmlns:a16="http://schemas.microsoft.com/office/drawing/2014/main" id="{12B5332A-123A-4280-8484-E8C305B4E3AB}"/>
                </a:ext>
              </a:extLst>
            </p:cNvPr>
            <p:cNvSpPr/>
            <p:nvPr/>
          </p:nvSpPr>
          <p:spPr>
            <a:xfrm rot="5400000">
              <a:off x="8469381" y="2870068"/>
              <a:ext cx="1770233" cy="217345"/>
            </a:xfrm>
            <a:prstGeom prst="corner">
              <a:avLst>
                <a:gd name="adj1" fmla="val 1000"/>
                <a:gd name="adj2" fmla="val 1000"/>
              </a:avLst>
            </a:prstGeom>
            <a:ln>
              <a:solidFill>
                <a:schemeClr val="accent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4ACBE993-6A25-454C-8342-DEE64A9D2069}"/>
                </a:ext>
              </a:extLst>
            </p:cNvPr>
            <p:cNvSpPr/>
            <p:nvPr/>
          </p:nvSpPr>
          <p:spPr>
            <a:xfrm>
              <a:off x="9245825" y="3874519"/>
              <a:ext cx="2239374" cy="79537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10450" tIns="215900" rIns="31045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   February-March 2022</a:t>
              </a:r>
              <a:endParaRPr kumimoji="0" lang="ru-RU"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endParaRPr>
            </a:p>
          </p:txBody>
        </p:sp>
        <p:sp>
          <p:nvSpPr>
            <p:cNvPr id="34" name="Freeform: Shape 33">
              <a:extLst>
                <a:ext uri="{FF2B5EF4-FFF2-40B4-BE49-F238E27FC236}">
                  <a16:creationId xmlns:a16="http://schemas.microsoft.com/office/drawing/2014/main" id="{759DE753-6F6A-4FD2-B12F-1FC5F7A7C0F4}"/>
                </a:ext>
              </a:extLst>
            </p:cNvPr>
            <p:cNvSpPr/>
            <p:nvPr/>
          </p:nvSpPr>
          <p:spPr>
            <a:xfrm>
              <a:off x="9258431" y="1507146"/>
              <a:ext cx="1818372" cy="1806356"/>
            </a:xfrm>
            <a:custGeom>
              <a:avLst/>
              <a:gdLst>
                <a:gd name="connsiteX0" fmla="*/ 0 w 1818372"/>
                <a:gd name="connsiteY0" fmla="*/ 0 h 1806356"/>
                <a:gd name="connsiteX1" fmla="*/ 1818372 w 1818372"/>
                <a:gd name="connsiteY1" fmla="*/ 0 h 1806356"/>
                <a:gd name="connsiteX2" fmla="*/ 1818372 w 1818372"/>
                <a:gd name="connsiteY2" fmla="*/ 1806356 h 1806356"/>
                <a:gd name="connsiteX3" fmla="*/ 0 w 1818372"/>
                <a:gd name="connsiteY3" fmla="*/ 1806356 h 1806356"/>
                <a:gd name="connsiteX4" fmla="*/ 0 w 1818372"/>
                <a:gd name="connsiteY4" fmla="*/ 0 h 180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1806356">
                  <a:moveTo>
                    <a:pt x="0" y="0"/>
                  </a:moveTo>
                  <a:lnTo>
                    <a:pt x="1818372" y="0"/>
                  </a:lnTo>
                  <a:lnTo>
                    <a:pt x="1818372" y="1806356"/>
                  </a:lnTo>
                  <a:lnTo>
                    <a:pt x="0" y="1806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CPUC, in coordination with CDT, releases additional analysis, maps, and data</a:t>
              </a:r>
            </a:p>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666666"/>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666666"/>
                </a:solidFill>
                <a:effectLst/>
                <a:uLnTx/>
                <a:uFillTx/>
                <a:latin typeface="Century Gothic" panose="020F0302020204030204"/>
                <a:ea typeface="+mn-ea"/>
                <a:cs typeface="+mn-cs"/>
              </a:endParaRPr>
            </a:p>
          </p:txBody>
        </p:sp>
      </p:grpSp>
      <p:sp>
        <p:nvSpPr>
          <p:cNvPr id="35" name="Freeform: Shape 34">
            <a:extLst>
              <a:ext uri="{FF2B5EF4-FFF2-40B4-BE49-F238E27FC236}">
                <a16:creationId xmlns:a16="http://schemas.microsoft.com/office/drawing/2014/main" id="{082F73DD-5E15-4C86-AEC3-9E85E0B38777}"/>
              </a:ext>
            </a:extLst>
          </p:cNvPr>
          <p:cNvSpPr/>
          <p:nvPr/>
        </p:nvSpPr>
        <p:spPr>
          <a:xfrm>
            <a:off x="4152565" y="610103"/>
            <a:ext cx="1911659" cy="1990522"/>
          </a:xfrm>
          <a:custGeom>
            <a:avLst/>
            <a:gdLst>
              <a:gd name="connsiteX0" fmla="*/ 0 w 1818372"/>
              <a:gd name="connsiteY0" fmla="*/ 0 h 2215020"/>
              <a:gd name="connsiteX1" fmla="*/ 1818372 w 1818372"/>
              <a:gd name="connsiteY1" fmla="*/ 0 h 2215020"/>
              <a:gd name="connsiteX2" fmla="*/ 1818372 w 1818372"/>
              <a:gd name="connsiteY2" fmla="*/ 2215020 h 2215020"/>
              <a:gd name="connsiteX3" fmla="*/ 0 w 1818372"/>
              <a:gd name="connsiteY3" fmla="*/ 2215020 h 2215020"/>
              <a:gd name="connsiteX4" fmla="*/ 0 w 1818372"/>
              <a:gd name="connsiteY4" fmla="*/ 0 h 221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2215020">
                <a:moveTo>
                  <a:pt x="0" y="0"/>
                </a:moveTo>
                <a:lnTo>
                  <a:pt x="1818372" y="0"/>
                </a:lnTo>
                <a:lnTo>
                  <a:pt x="1818372" y="2215020"/>
                </a:lnTo>
                <a:lnTo>
                  <a:pt x="0" y="2215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90 day public comment period in statute ends</a:t>
            </a:r>
          </a:p>
          <a:p>
            <a:pPr marL="0" marR="0" lvl="0" indent="0" algn="l" defTabSz="533400" rtl="0" eaLnBrk="1" fontAlgn="auto" latinLnBrk="0" hangingPunct="1">
              <a:lnSpc>
                <a:spcPts val="1500"/>
              </a:lnSpc>
              <a:spcBef>
                <a:spcPct val="0"/>
              </a:spcBef>
              <a:spcAft>
                <a:spcPct val="3500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CPUC collects and analyzes additional  data request to broadband middle-mile network providers  </a:t>
            </a:r>
          </a:p>
          <a:p>
            <a:pPr marL="0" marR="0" lvl="0" indent="0" algn="l" defTabSz="533400" rtl="0" eaLnBrk="1" fontAlgn="auto" latinLnBrk="0" hangingPunct="1">
              <a:lnSpc>
                <a:spcPts val="1500"/>
              </a:lnSpc>
              <a:spcBef>
                <a:spcPct val="0"/>
              </a:spcBef>
              <a:spcAft>
                <a:spcPct val="350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CPUC concurs with Initial Project locations</a:t>
            </a:r>
          </a:p>
        </p:txBody>
      </p:sp>
      <p:sp>
        <p:nvSpPr>
          <p:cNvPr id="37" name="Flowchart: Connector 36">
            <a:extLst>
              <a:ext uri="{FF2B5EF4-FFF2-40B4-BE49-F238E27FC236}">
                <a16:creationId xmlns:a16="http://schemas.microsoft.com/office/drawing/2014/main" id="{5ECBE04D-1CE8-4B45-9913-6DAA259D974C}"/>
              </a:ext>
            </a:extLst>
          </p:cNvPr>
          <p:cNvSpPr/>
          <p:nvPr/>
        </p:nvSpPr>
        <p:spPr>
          <a:xfrm>
            <a:off x="8863036" y="3667435"/>
            <a:ext cx="365539" cy="374778"/>
          </a:xfrm>
          <a:prstGeom prst="flowChartConnector">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1" name="Freeform: Shape 40">
            <a:extLst>
              <a:ext uri="{FF2B5EF4-FFF2-40B4-BE49-F238E27FC236}">
                <a16:creationId xmlns:a16="http://schemas.microsoft.com/office/drawing/2014/main" id="{7A2C9C22-5D6A-4C9D-92AB-5A4D2F1DA524}"/>
              </a:ext>
            </a:extLst>
          </p:cNvPr>
          <p:cNvSpPr/>
          <p:nvPr/>
        </p:nvSpPr>
        <p:spPr>
          <a:xfrm>
            <a:off x="10019749" y="3912441"/>
            <a:ext cx="2092489" cy="81000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accent6"/>
          </a:solidFill>
          <a:ln>
            <a:solidFill>
              <a:schemeClr val="accent6"/>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10450" tIns="215900" rIns="310450" bIns="21590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rPr>
              <a:t>2023-2024</a:t>
            </a:r>
            <a:endParaRPr kumimoji="0" lang="ru-RU" sz="1700" b="1" i="0" u="none" strike="noStrike" kern="1200" cap="none" spc="0" normalizeH="0" baseline="0" noProof="0" dirty="0">
              <a:ln>
                <a:noFill/>
              </a:ln>
              <a:solidFill>
                <a:srgbClr val="FFFFFF"/>
              </a:solidFill>
              <a:effectLst>
                <a:outerShdw blurRad="50800" dist="38100" dir="2700000" algn="tl" rotWithShape="0">
                  <a:srgbClr val="000000">
                    <a:alpha val="50000"/>
                  </a:srgbClr>
                </a:outerShdw>
              </a:effectLst>
              <a:uLnTx/>
              <a:uFillTx/>
              <a:latin typeface="Century Gothic" panose="020F0302020204030204"/>
              <a:ea typeface="+mn-ea"/>
              <a:cs typeface="+mn-cs"/>
            </a:endParaRPr>
          </a:p>
        </p:txBody>
      </p:sp>
      <p:sp>
        <p:nvSpPr>
          <p:cNvPr id="42" name="Freeform: Shape 41">
            <a:extLst>
              <a:ext uri="{FF2B5EF4-FFF2-40B4-BE49-F238E27FC236}">
                <a16:creationId xmlns:a16="http://schemas.microsoft.com/office/drawing/2014/main" id="{ECE7D1E3-AFAD-43CF-8903-B042CE63035D}"/>
              </a:ext>
            </a:extLst>
          </p:cNvPr>
          <p:cNvSpPr/>
          <p:nvPr/>
        </p:nvSpPr>
        <p:spPr>
          <a:xfrm>
            <a:off x="10045958" y="1901149"/>
            <a:ext cx="1699102" cy="1806356"/>
          </a:xfrm>
          <a:custGeom>
            <a:avLst/>
            <a:gdLst>
              <a:gd name="connsiteX0" fmla="*/ 0 w 1818372"/>
              <a:gd name="connsiteY0" fmla="*/ 0 h 1806356"/>
              <a:gd name="connsiteX1" fmla="*/ 1818372 w 1818372"/>
              <a:gd name="connsiteY1" fmla="*/ 0 h 1806356"/>
              <a:gd name="connsiteX2" fmla="*/ 1818372 w 1818372"/>
              <a:gd name="connsiteY2" fmla="*/ 1806356 h 1806356"/>
              <a:gd name="connsiteX3" fmla="*/ 0 w 1818372"/>
              <a:gd name="connsiteY3" fmla="*/ 1806356 h 1806356"/>
              <a:gd name="connsiteX4" fmla="*/ 0 w 1818372"/>
              <a:gd name="connsiteY4" fmla="*/ 0 h 180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2" h="1806356">
                <a:moveTo>
                  <a:pt x="0" y="0"/>
                </a:moveTo>
                <a:lnTo>
                  <a:pt x="1818372" y="0"/>
                </a:lnTo>
                <a:lnTo>
                  <a:pt x="1818372" y="1806356"/>
                </a:lnTo>
                <a:lnTo>
                  <a:pt x="0" y="1806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0" marR="0" lvl="0" indent="0" algn="l" defTabSz="533400" rtl="0" eaLnBrk="1" fontAlgn="auto" latinLnBrk="0" hangingPunct="1">
              <a:lnSpc>
                <a:spcPts val="15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CPUC shall update mapping data from time to time </a:t>
            </a:r>
          </a:p>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666666"/>
              </a:solidFill>
              <a:effectLst/>
              <a:uLnTx/>
              <a:uFillTx/>
              <a:latin typeface="Century Gothic" panose="020F0302020204030204"/>
              <a:ea typeface="+mn-ea"/>
              <a:cs typeface="+mn-cs"/>
            </a:endParaRPr>
          </a:p>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666666"/>
              </a:solidFill>
              <a:effectLst/>
              <a:uLnTx/>
              <a:uFillTx/>
              <a:latin typeface="Century Gothic" panose="020F0302020204030204"/>
              <a:ea typeface="+mn-ea"/>
              <a:cs typeface="+mn-cs"/>
            </a:endParaRPr>
          </a:p>
        </p:txBody>
      </p:sp>
      <p:sp>
        <p:nvSpPr>
          <p:cNvPr id="43" name="L-Shape 42">
            <a:extLst>
              <a:ext uri="{FF2B5EF4-FFF2-40B4-BE49-F238E27FC236}">
                <a16:creationId xmlns:a16="http://schemas.microsoft.com/office/drawing/2014/main" id="{6355ADF2-45EB-4990-9B52-43FFA14BE7F5}"/>
              </a:ext>
            </a:extLst>
          </p:cNvPr>
          <p:cNvSpPr/>
          <p:nvPr/>
        </p:nvSpPr>
        <p:spPr>
          <a:xfrm rot="5400000">
            <a:off x="9394808" y="3124728"/>
            <a:ext cx="1421247" cy="162114"/>
          </a:xfrm>
          <a:prstGeom prst="corner">
            <a:avLst>
              <a:gd name="adj1" fmla="val 1000"/>
              <a:gd name="adj2" fmla="val 1000"/>
            </a:avLst>
          </a:prstGeom>
          <a:solidFill>
            <a:schemeClr val="accent6"/>
          </a:solidFill>
          <a:ln>
            <a:solidFill>
              <a:schemeClr val="accent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TextBox 43">
            <a:extLst>
              <a:ext uri="{FF2B5EF4-FFF2-40B4-BE49-F238E27FC236}">
                <a16:creationId xmlns:a16="http://schemas.microsoft.com/office/drawing/2014/main" id="{4B1B9F43-AB2E-4085-9375-3F5D41D4C839}"/>
              </a:ext>
            </a:extLst>
          </p:cNvPr>
          <p:cNvSpPr txBox="1"/>
          <p:nvPr/>
        </p:nvSpPr>
        <p:spPr>
          <a:xfrm>
            <a:off x="6084261" y="2028703"/>
            <a:ext cx="19438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CPUC, in coordination with CDT, releases additional analysis, maps ,and data</a:t>
            </a:r>
          </a:p>
        </p:txBody>
      </p:sp>
      <p:sp>
        <p:nvSpPr>
          <p:cNvPr id="46" name="Text Placeholder 2">
            <a:extLst>
              <a:ext uri="{FF2B5EF4-FFF2-40B4-BE49-F238E27FC236}">
                <a16:creationId xmlns:a16="http://schemas.microsoft.com/office/drawing/2014/main" id="{40710D28-3857-4C60-B6BD-D0BA09CFFF28}"/>
              </a:ext>
            </a:extLst>
          </p:cNvPr>
          <p:cNvSpPr txBox="1">
            <a:spLocks/>
          </p:cNvSpPr>
          <p:nvPr/>
        </p:nvSpPr>
        <p:spPr>
          <a:xfrm>
            <a:off x="67964" y="4722262"/>
            <a:ext cx="11882610" cy="1548000"/>
          </a:xfrm>
          <a:prstGeom prst="rect">
            <a:avLst/>
          </a:prstGeom>
          <a:solidFill>
            <a:sysClr val="window" lastClr="FFFFFF">
              <a:lumMod val="95000"/>
            </a:sysClr>
          </a:solidFill>
        </p:spPr>
        <p:txBody>
          <a:bodyPr vert="horz" lIns="288000" tIns="252000" rIns="91440" bIns="45720" rtlCol="0">
            <a:normAutofit/>
          </a:bodyPr>
          <a:lstStyle>
            <a:lvl1pPr marL="0" indent="0" algn="l" defTabSz="914400" rtl="0" eaLnBrk="1" latinLnBrk="0" hangingPunct="1">
              <a:lnSpc>
                <a:spcPct val="90000"/>
              </a:lnSpc>
              <a:spcBef>
                <a:spcPts val="500"/>
              </a:spcBef>
              <a:buFont typeface="Arial" panose="020B0604020202020204" pitchFamily="34" charset="0"/>
              <a:buNone/>
              <a:defRPr sz="1300" b="1" kern="1200">
                <a:solidFill>
                  <a:schemeClr val="tx2"/>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0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666666"/>
                </a:solidFill>
                <a:effectLst/>
                <a:uLnTx/>
                <a:uFillTx/>
                <a:latin typeface="Century Gothic"/>
                <a:ea typeface="+mn-ea"/>
                <a:cs typeface="+mn-cs"/>
              </a:rPr>
              <a:t>CPUC </a:t>
            </a:r>
            <a:r>
              <a:rPr kumimoji="0" lang="en-US" sz="1300" b="1" i="1" u="none" strike="noStrike" kern="1200" cap="none" spc="0" normalizeH="0" baseline="0" noProof="0" dirty="0">
                <a:ln>
                  <a:noFill/>
                </a:ln>
                <a:solidFill>
                  <a:srgbClr val="666666"/>
                </a:solidFill>
                <a:effectLst/>
                <a:uLnTx/>
                <a:uFillTx/>
                <a:latin typeface="Century Gothic"/>
                <a:ea typeface="+mn-ea"/>
                <a:cs typeface="+mn-cs"/>
              </a:rPr>
              <a:t>Broadband Infrastructure Deployment </a:t>
            </a:r>
            <a:r>
              <a:rPr kumimoji="0" lang="en-US" sz="1300" b="1" i="0" u="none" strike="noStrike" kern="1200" cap="none" spc="0" normalizeH="0" baseline="0" noProof="0" dirty="0">
                <a:ln>
                  <a:noFill/>
                </a:ln>
                <a:solidFill>
                  <a:srgbClr val="666666"/>
                </a:solidFill>
                <a:effectLst/>
                <a:uLnTx/>
                <a:uFillTx/>
                <a:latin typeface="Century Gothic"/>
                <a:ea typeface="+mn-ea"/>
                <a:cs typeface="+mn-cs"/>
              </a:rPr>
              <a:t>Proceeding (R. 20-09-001)</a:t>
            </a:r>
          </a:p>
          <a:p>
            <a:pPr marL="285750" marR="0" lvl="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666666"/>
                </a:solidFill>
                <a:effectLst/>
                <a:uLnTx/>
                <a:uFillTx/>
                <a:latin typeface="Century Gothic"/>
                <a:ea typeface="+mn-ea"/>
                <a:cs typeface="+mn-cs"/>
              </a:rPr>
              <a:t>Formal public process and venue for developing and updating middle-mile mapping analysis and data</a:t>
            </a:r>
          </a:p>
          <a:p>
            <a:pPr marL="285750" marR="0" lvl="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666666"/>
                </a:solidFill>
                <a:effectLst/>
                <a:uLnTx/>
                <a:uFillTx/>
                <a:latin typeface="Century Gothic"/>
                <a:ea typeface="+mn-ea"/>
                <a:cs typeface="+mn-cs"/>
              </a:rPr>
              <a:t>Also serves as the public forum for developing rules for the last-mile p</a:t>
            </a:r>
            <a:r>
              <a:rPr kumimoji="0" lang="en-US" sz="1300" b="0" i="0" u="none" strike="noStrike" kern="1200" cap="none" spc="0" normalizeH="0" baseline="0" noProof="0" dirty="0" err="1">
                <a:ln>
                  <a:noFill/>
                </a:ln>
                <a:solidFill>
                  <a:srgbClr val="666666"/>
                </a:solidFill>
                <a:effectLst/>
                <a:uLnTx/>
                <a:uFillTx/>
                <a:latin typeface="Century Gothic"/>
                <a:ea typeface="+mn-ea"/>
                <a:cs typeface="+mn-cs"/>
              </a:rPr>
              <a:t>rogram</a:t>
            </a:r>
            <a:r>
              <a:rPr kumimoji="0" lang="en-US" sz="1300" b="0" i="0" u="none" strike="noStrike" kern="1200" cap="none" spc="0" normalizeH="0" baseline="0" noProof="0" dirty="0">
                <a:ln>
                  <a:noFill/>
                </a:ln>
                <a:solidFill>
                  <a:srgbClr val="666666"/>
                </a:solidFill>
                <a:effectLst/>
                <a:uLnTx/>
                <a:uFillTx/>
                <a:latin typeface="Century Gothic"/>
                <a:ea typeface="+mn-ea"/>
                <a:cs typeface="+mn-cs"/>
              </a:rPr>
              <a:t>. </a:t>
            </a:r>
            <a:endParaRPr kumimoji="0" lang="en-US" sz="1200" b="0" i="0" u="none" strike="noStrike" kern="1200" cap="none" spc="0" normalizeH="0" baseline="0" noProof="0" dirty="0">
              <a:ln>
                <a:noFill/>
              </a:ln>
              <a:solidFill>
                <a:srgbClr val="80808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5710DBED-3EA6-4011-BEDA-4041FB1A2151}"/>
              </a:ext>
            </a:extLst>
          </p:cNvPr>
          <p:cNvSpPr/>
          <p:nvPr/>
        </p:nvSpPr>
        <p:spPr>
          <a:xfrm>
            <a:off x="0" y="-17813"/>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itle 1">
            <a:extLst>
              <a:ext uri="{FF2B5EF4-FFF2-40B4-BE49-F238E27FC236}">
                <a16:creationId xmlns:a16="http://schemas.microsoft.com/office/drawing/2014/main" id="{4D427ADA-D3BE-45E7-82F1-347BE17807C8}"/>
              </a:ext>
            </a:extLst>
          </p:cNvPr>
          <p:cNvSpPr txBox="1">
            <a:spLocks/>
          </p:cNvSpPr>
          <p:nvPr/>
        </p:nvSpPr>
        <p:spPr>
          <a:xfrm>
            <a:off x="530048" y="-120137"/>
            <a:ext cx="12416408"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CPUC  Role – </a:t>
            </a:r>
            <a:r>
              <a:rPr lang="en-US" sz="3000" i="1" dirty="0">
                <a:solidFill>
                  <a:schemeClr val="bg1"/>
                </a:solidFill>
                <a:latin typeface="Arial" panose="020B0604020202020204" pitchFamily="34" charset="0"/>
                <a:cs typeface="Arial" panose="020B0604020202020204" pitchFamily="34" charset="0"/>
              </a:rPr>
              <a:t>Middle-Mile Location Development Timeline</a:t>
            </a:r>
          </a:p>
        </p:txBody>
      </p:sp>
    </p:spTree>
    <p:extLst>
      <p:ext uri="{BB962C8B-B14F-4D97-AF65-F5344CB8AC3E}">
        <p14:creationId xmlns:p14="http://schemas.microsoft.com/office/powerpoint/2010/main" val="207515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4D7D3-0E26-45A5-BE37-5C51A04CA949}"/>
              </a:ext>
            </a:extLst>
          </p:cNvPr>
          <p:cNvSpPr/>
          <p:nvPr/>
        </p:nvSpPr>
        <p:spPr>
          <a:xfrm>
            <a:off x="0" y="1695736"/>
            <a:ext cx="12192000" cy="3333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idx="1"/>
          </p:nvPr>
        </p:nvSpPr>
        <p:spPr>
          <a:xfrm>
            <a:off x="751847" y="1112942"/>
            <a:ext cx="10544331" cy="2316058"/>
          </a:xfrm>
        </p:spPr>
        <p:txBody>
          <a:bodyPr>
            <a:noAutofit/>
          </a:bodyPr>
          <a:lstStyle/>
          <a:p>
            <a:pPr marL="0" indent="0" algn="ctr">
              <a:buNone/>
            </a:pPr>
            <a:endParaRPr lang="en-US" dirty="0">
              <a:latin typeface="Century Gothic" panose="020B0502020202020204" pitchFamily="34" charset="0"/>
            </a:endParaRPr>
          </a:p>
          <a:p>
            <a:pPr marL="0" indent="0" algn="ctr">
              <a:buNone/>
            </a:pPr>
            <a:endParaRPr lang="en-US" sz="3600" b="1" dirty="0">
              <a:solidFill>
                <a:srgbClr val="66CCFF"/>
              </a:solidFill>
              <a:latin typeface="Arial" panose="020B0604020202020204" pitchFamily="34" charset="0"/>
              <a:cs typeface="Arial" panose="020B0604020202020204" pitchFamily="34" charset="0"/>
            </a:endParaRPr>
          </a:p>
          <a:p>
            <a:pPr marL="0" indent="0" algn="ctr">
              <a:buNone/>
            </a:pPr>
            <a:r>
              <a:rPr lang="en-US" sz="3700" b="1" dirty="0">
                <a:latin typeface="Arial" panose="020B0604020202020204" pitchFamily="34" charset="0"/>
                <a:cs typeface="Arial" panose="020B0604020202020204" pitchFamily="34" charset="0"/>
              </a:rPr>
              <a:t>Golden State Net</a:t>
            </a:r>
          </a:p>
          <a:p>
            <a:pPr marL="0" indent="0" algn="ctr">
              <a:buNone/>
            </a:pPr>
            <a:r>
              <a:rPr lang="en-US" sz="2900" dirty="0">
                <a:latin typeface="Arial" panose="020B0604020202020204" pitchFamily="34" charset="0"/>
                <a:cs typeface="Arial" panose="020B0604020202020204" pitchFamily="34" charset="0"/>
              </a:rPr>
              <a:t>California Broadband Middle-Mile Initiative, LLC</a:t>
            </a:r>
          </a:p>
          <a:p>
            <a:pPr marL="0" indent="0" algn="ctr">
              <a:buNone/>
            </a:pPr>
            <a:r>
              <a:rPr lang="en-US" sz="2900" dirty="0">
                <a:latin typeface="Arial" panose="020B0604020202020204" pitchFamily="34" charset="0"/>
                <a:cs typeface="Arial" panose="020B0604020202020204" pitchFamily="34" charset="0"/>
              </a:rPr>
              <a:t>Tony Naughtin - President and Chief</a:t>
            </a:r>
          </a:p>
          <a:p>
            <a:pPr marL="0" indent="0" algn="ctr">
              <a:buNone/>
            </a:pPr>
            <a:r>
              <a:rPr lang="en-US" sz="2900" dirty="0">
                <a:latin typeface="Arial" panose="020B0604020202020204" pitchFamily="34" charset="0"/>
                <a:cs typeface="Arial" panose="020B0604020202020204" pitchFamily="34" charset="0"/>
              </a:rPr>
              <a:t>Operating Officer, Golden State Net</a:t>
            </a:r>
          </a:p>
        </p:txBody>
      </p:sp>
    </p:spTree>
    <p:extLst>
      <p:ext uri="{BB962C8B-B14F-4D97-AF65-F5344CB8AC3E}">
        <p14:creationId xmlns:p14="http://schemas.microsoft.com/office/powerpoint/2010/main" val="322905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5"/>
        <p:cNvGrpSpPr/>
        <p:nvPr/>
      </p:nvGrpSpPr>
      <p:grpSpPr>
        <a:xfrm>
          <a:off x="0" y="0"/>
          <a:ext cx="0" cy="0"/>
          <a:chOff x="0" y="0"/>
          <a:chExt cx="0" cy="0"/>
        </a:xfrm>
      </p:grpSpPr>
      <p:sp>
        <p:nvSpPr>
          <p:cNvPr id="128" name="Google Shape;128;g10b87292f73_0_1380"/>
          <p:cNvSpPr txBox="1">
            <a:spLocks noGrp="1"/>
          </p:cNvSpPr>
          <p:nvPr>
            <p:ph type="body" idx="1"/>
          </p:nvPr>
        </p:nvSpPr>
        <p:spPr>
          <a:xfrm>
            <a:off x="650990" y="1385569"/>
            <a:ext cx="11360700" cy="3616975"/>
          </a:xfrm>
          <a:prstGeom prst="rect">
            <a:avLst/>
          </a:prstGeom>
          <a:noFill/>
          <a:ln>
            <a:noFill/>
          </a:ln>
        </p:spPr>
        <p:txBody>
          <a:bodyPr spcFirstLastPara="1" wrap="square" lIns="121900" tIns="121900" rIns="121900" bIns="121900" anchor="t" anchorCtr="0">
            <a:normAutofit fontScale="32500" lnSpcReduction="20000"/>
          </a:bodyPr>
          <a:lstStyle/>
          <a:p>
            <a:pPr marL="365760" lvl="0" indent="-365760" algn="l" rtl="0">
              <a:lnSpc>
                <a:spcPct val="120000"/>
              </a:lnSpc>
              <a:spcBef>
                <a:spcPts val="1800"/>
              </a:spcBef>
              <a:spcAft>
                <a:spcPts val="0"/>
              </a:spcAft>
              <a:buClr>
                <a:srgbClr val="00B0F0"/>
              </a:buClr>
              <a:buSzPct val="93750"/>
              <a:buFont typeface="Arial" panose="020B0604020202020204" pitchFamily="34" charset="0"/>
              <a:buChar char="•"/>
            </a:pPr>
            <a:r>
              <a:rPr lang="en" sz="6400" dirty="0">
                <a:solidFill>
                  <a:srgbClr val="1F4E79"/>
                </a:solidFill>
                <a:latin typeface="+mj-lt"/>
              </a:rPr>
              <a:t>Where possible, GoldenStateNet could leverage existing CENIC Internet backbone and services as well as its direct peering relationships with Internet, Cloud and Content </a:t>
            </a:r>
            <a:br>
              <a:rPr lang="en" sz="6400" dirty="0">
                <a:solidFill>
                  <a:srgbClr val="1F4E79"/>
                </a:solidFill>
                <a:latin typeface="+mj-lt"/>
              </a:rPr>
            </a:br>
            <a:r>
              <a:rPr lang="en" sz="6400" dirty="0">
                <a:solidFill>
                  <a:srgbClr val="1F4E79"/>
                </a:solidFill>
                <a:latin typeface="+mj-lt"/>
              </a:rPr>
              <a:t>Service Providers. </a:t>
            </a:r>
            <a:endParaRPr sz="6400" dirty="0">
              <a:solidFill>
                <a:srgbClr val="1F4E79"/>
              </a:solidFill>
              <a:latin typeface="+mj-lt"/>
            </a:endParaRPr>
          </a:p>
          <a:p>
            <a:pPr marL="365760" lvl="0" indent="-365760" algn="l" rtl="0">
              <a:lnSpc>
                <a:spcPts val="3300"/>
              </a:lnSpc>
              <a:spcBef>
                <a:spcPts val="1800"/>
              </a:spcBef>
              <a:spcAft>
                <a:spcPts val="0"/>
              </a:spcAft>
              <a:buClr>
                <a:srgbClr val="00B0F0"/>
              </a:buClr>
              <a:buSzPct val="100000"/>
              <a:buFont typeface="Arial" panose="020B0604020202020204" pitchFamily="34" charset="0"/>
              <a:buChar char="•"/>
            </a:pPr>
            <a:r>
              <a:rPr lang="en" sz="6400" dirty="0">
                <a:solidFill>
                  <a:srgbClr val="1F4E79"/>
                </a:solidFill>
                <a:latin typeface="+mj-lt"/>
              </a:rPr>
              <a:t>The project will build upon CENIC’s existing key partnerships and twenty-five years </a:t>
            </a:r>
            <a:br>
              <a:rPr lang="en" sz="6400" dirty="0">
                <a:solidFill>
                  <a:srgbClr val="1F4E79"/>
                </a:solidFill>
                <a:latin typeface="+mj-lt"/>
              </a:rPr>
            </a:br>
            <a:r>
              <a:rPr lang="en" sz="6400" dirty="0">
                <a:solidFill>
                  <a:srgbClr val="1F4E79"/>
                </a:solidFill>
                <a:latin typeface="+mj-lt"/>
              </a:rPr>
              <a:t>of experience. </a:t>
            </a:r>
            <a:endParaRPr sz="6400" dirty="0">
              <a:solidFill>
                <a:srgbClr val="1F4E79"/>
              </a:solidFill>
              <a:latin typeface="+mj-lt"/>
            </a:endParaRPr>
          </a:p>
          <a:p>
            <a:pPr marL="365760" lvl="0" indent="-365760" algn="l" rtl="0">
              <a:lnSpc>
                <a:spcPct val="150000"/>
              </a:lnSpc>
              <a:spcBef>
                <a:spcPts val="1800"/>
              </a:spcBef>
              <a:spcAft>
                <a:spcPts val="0"/>
              </a:spcAft>
              <a:buClr>
                <a:srgbClr val="00B0F0"/>
              </a:buClr>
              <a:buSzPct val="93750"/>
              <a:buFont typeface="Arial" panose="020B0604020202020204" pitchFamily="34" charset="0"/>
              <a:buChar char="•"/>
            </a:pPr>
            <a:r>
              <a:rPr lang="en" sz="6400" dirty="0">
                <a:solidFill>
                  <a:srgbClr val="1F4E79"/>
                </a:solidFill>
                <a:latin typeface="+mj-lt"/>
              </a:rPr>
              <a:t>The organization works closely with project partners CDT, California Public Utilities Commission (CPUC), Caltrans</a:t>
            </a:r>
            <a:r>
              <a:rPr lang="en" sz="6000" b="1" dirty="0">
                <a:solidFill>
                  <a:srgbClr val="1F4E79"/>
                </a:solidFill>
                <a:latin typeface="+mj-lt"/>
              </a:rPr>
              <a:t>.</a:t>
            </a:r>
            <a:endParaRPr sz="6000" b="1" dirty="0">
              <a:solidFill>
                <a:srgbClr val="1F4E79"/>
              </a:solidFill>
              <a:latin typeface="+mj-lt"/>
            </a:endParaRPr>
          </a:p>
        </p:txBody>
      </p:sp>
      <p:sp>
        <p:nvSpPr>
          <p:cNvPr id="5" name="Rectangle 4">
            <a:extLst>
              <a:ext uri="{FF2B5EF4-FFF2-40B4-BE49-F238E27FC236}">
                <a16:creationId xmlns:a16="http://schemas.microsoft.com/office/drawing/2014/main" id="{723AF60F-E107-40AE-9024-F38365AF7DB7}"/>
              </a:ext>
            </a:extLst>
          </p:cNvPr>
          <p:cNvSpPr/>
          <p:nvPr/>
        </p:nvSpPr>
        <p:spPr>
          <a:xfrm>
            <a:off x="0" y="-3052"/>
            <a:ext cx="12192000" cy="91692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8250EF1-76E4-4B17-B92E-2BBB34C83211}"/>
              </a:ext>
            </a:extLst>
          </p:cNvPr>
          <p:cNvSpPr txBox="1">
            <a:spLocks/>
          </p:cNvSpPr>
          <p:nvPr/>
        </p:nvSpPr>
        <p:spPr>
          <a:xfrm>
            <a:off x="505905" y="-123650"/>
            <a:ext cx="10972800"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GoldenStateNet is Born</a:t>
            </a:r>
            <a:endParaRPr kumimoji="0" lang="en-US" sz="3600" b="1" i="1" u="none" strike="noStrike" kern="1200" cap="none" spc="0" normalizeH="0" baseline="0" noProof="0" dirty="0">
              <a:ln>
                <a:noFill/>
              </a:ln>
              <a:solidFill>
                <a:srgbClr val="FFFFFF"/>
              </a:solidFill>
              <a:effectLst/>
              <a:uLnTx/>
              <a:uFillTx/>
              <a:latin typeface="Arial"/>
              <a:ea typeface="+mj-ea"/>
              <a:cs typeface="+mj-cs"/>
            </a:endParaRPr>
          </a:p>
        </p:txBody>
      </p:sp>
      <p:pic>
        <p:nvPicPr>
          <p:cNvPr id="7" name="Picture 6" descr="Text&#10;&#10;Description automatically generated">
            <a:extLst>
              <a:ext uri="{FF2B5EF4-FFF2-40B4-BE49-F238E27FC236}">
                <a16:creationId xmlns:a16="http://schemas.microsoft.com/office/drawing/2014/main" id="{2760C836-AF3A-46BA-96E4-FAA2983BE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688" y="71853"/>
            <a:ext cx="2134689" cy="781717"/>
          </a:xfrm>
          <a:prstGeom prst="rect">
            <a:avLst/>
          </a:prstGeom>
        </p:spPr>
      </p:pic>
      <p:sp>
        <p:nvSpPr>
          <p:cNvPr id="8" name="Google Shape;128;g10b87292f73_0_1380">
            <a:extLst>
              <a:ext uri="{FF2B5EF4-FFF2-40B4-BE49-F238E27FC236}">
                <a16:creationId xmlns:a16="http://schemas.microsoft.com/office/drawing/2014/main" id="{4C41ABDE-9F51-495D-986C-CDC4B7AC4570}"/>
              </a:ext>
            </a:extLst>
          </p:cNvPr>
          <p:cNvSpPr txBox="1">
            <a:spLocks/>
          </p:cNvSpPr>
          <p:nvPr/>
        </p:nvSpPr>
        <p:spPr>
          <a:xfrm>
            <a:off x="0" y="5474245"/>
            <a:ext cx="12192000" cy="107666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3"/>
              </a:buClr>
              <a:buSzPts val="2400"/>
              <a:buFont typeface="Average"/>
              <a:buChar char="●"/>
              <a:defRPr sz="2400" b="0" i="0" u="none" strike="noStrike" cap="none">
                <a:solidFill>
                  <a:schemeClr val="accent3"/>
                </a:solidFill>
                <a:latin typeface="Average"/>
                <a:ea typeface="Average"/>
                <a:cs typeface="Average"/>
                <a:sym typeface="Average"/>
              </a:defRPr>
            </a:lvl1pPr>
            <a:lvl2pPr marL="914400" marR="0" lvl="1"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2pPr>
            <a:lvl3pPr marL="1371600" marR="0" lvl="2"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3pPr>
            <a:lvl4pPr marL="1828800" marR="0" lvl="3"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4pPr>
            <a:lvl5pPr marL="2286000" marR="0" lvl="4"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5pPr>
            <a:lvl6pPr marL="2743200" marR="0" lvl="5"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6pPr>
            <a:lvl7pPr marL="3200400" marR="0" lvl="6"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7pPr>
            <a:lvl8pPr marL="3657600" marR="0" lvl="7"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8pPr>
            <a:lvl9pPr marL="4114800" marR="0" lvl="8"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9pPr>
          </a:lstStyle>
          <a:p>
            <a:pPr marL="0" indent="0" algn="ctr">
              <a:lnSpc>
                <a:spcPct val="120000"/>
              </a:lnSpc>
              <a:buSzPct val="145763"/>
              <a:buFont typeface="Average"/>
              <a:buNone/>
            </a:pPr>
            <a:r>
              <a:rPr lang="en-US" sz="2100" b="1" kern="0" dirty="0">
                <a:solidFill>
                  <a:srgbClr val="00B0F0"/>
                </a:solidFill>
              </a:rPr>
              <a:t>GoldenStateNet began official operations as of September 1, 2021 and is working expeditiously </a:t>
            </a:r>
            <a:br>
              <a:rPr lang="en-US" sz="2100" b="1" kern="0" dirty="0">
                <a:solidFill>
                  <a:srgbClr val="00B0F0"/>
                </a:solidFill>
              </a:rPr>
            </a:br>
            <a:r>
              <a:rPr lang="en-US" sz="2100" b="1" kern="0" dirty="0">
                <a:solidFill>
                  <a:srgbClr val="00B0F0"/>
                </a:solidFill>
              </a:rPr>
              <a:t>to deliver on the promise of bringing broadband equity to all Californians.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16"/>
        <p:cNvGrpSpPr/>
        <p:nvPr/>
      </p:nvGrpSpPr>
      <p:grpSpPr>
        <a:xfrm>
          <a:off x="0" y="0"/>
          <a:ext cx="0" cy="0"/>
          <a:chOff x="0" y="0"/>
          <a:chExt cx="0" cy="0"/>
        </a:xfrm>
      </p:grpSpPr>
      <p:sp>
        <p:nvSpPr>
          <p:cNvPr id="318" name="Google Shape;318;g10b87292f73_0_1349"/>
          <p:cNvSpPr txBox="1">
            <a:spLocks noGrp="1"/>
          </p:cNvSpPr>
          <p:nvPr>
            <p:ph type="body" idx="1"/>
          </p:nvPr>
        </p:nvSpPr>
        <p:spPr>
          <a:xfrm>
            <a:off x="831300" y="1382716"/>
            <a:ext cx="11360700" cy="51843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1600"/>
              </a:spcBef>
              <a:spcAft>
                <a:spcPts val="0"/>
              </a:spcAft>
              <a:buSzPts val="5053"/>
              <a:buNone/>
            </a:pPr>
            <a:r>
              <a:rPr lang="en" dirty="0">
                <a:solidFill>
                  <a:srgbClr val="1F4E79"/>
                </a:solidFill>
                <a:latin typeface="+mj-lt"/>
              </a:rPr>
              <a:t>Work underway on: </a:t>
            </a:r>
            <a:endParaRPr dirty="0">
              <a:solidFill>
                <a:srgbClr val="1F4E79"/>
              </a:solidFill>
              <a:latin typeface="+mj-lt"/>
            </a:endParaRPr>
          </a:p>
          <a:p>
            <a:pPr marL="457200" lvl="0" indent="-381000" algn="l" rtl="0">
              <a:lnSpc>
                <a:spcPct val="160000"/>
              </a:lnSpc>
              <a:spcBef>
                <a:spcPts val="1600"/>
              </a:spcBef>
              <a:spcAft>
                <a:spcPts val="0"/>
              </a:spcAft>
              <a:buClr>
                <a:srgbClr val="00B0F0"/>
              </a:buClr>
              <a:buSzPct val="80000"/>
              <a:buChar char="●"/>
            </a:pPr>
            <a:r>
              <a:rPr lang="en" dirty="0">
                <a:solidFill>
                  <a:srgbClr val="1F4E79"/>
                </a:solidFill>
                <a:latin typeface="+mj-lt"/>
              </a:rPr>
              <a:t>Route planning and design specifications (per project location).  </a:t>
            </a:r>
            <a:endParaRPr dirty="0">
              <a:solidFill>
                <a:srgbClr val="1F4E79"/>
              </a:solidFill>
              <a:latin typeface="+mj-lt"/>
            </a:endParaRPr>
          </a:p>
          <a:p>
            <a:pPr marL="457200" lvl="0" indent="-381000" algn="l" rtl="0">
              <a:lnSpc>
                <a:spcPct val="160000"/>
              </a:lnSpc>
              <a:spcBef>
                <a:spcPts val="0"/>
              </a:spcBef>
              <a:spcAft>
                <a:spcPts val="0"/>
              </a:spcAft>
              <a:buClr>
                <a:srgbClr val="00B0F0"/>
              </a:buClr>
              <a:buSzPct val="80000"/>
              <a:buChar char="●"/>
            </a:pPr>
            <a:r>
              <a:rPr lang="en" dirty="0">
                <a:solidFill>
                  <a:srgbClr val="1F4E79"/>
                </a:solidFill>
                <a:latin typeface="+mj-lt"/>
              </a:rPr>
              <a:t>Coordination with Caltrans and its contractors and suppliers on new-builds. </a:t>
            </a:r>
            <a:endParaRPr dirty="0">
              <a:solidFill>
                <a:srgbClr val="1F4E79"/>
              </a:solidFill>
              <a:latin typeface="+mj-lt"/>
            </a:endParaRPr>
          </a:p>
          <a:p>
            <a:pPr marL="457200" lvl="0" indent="-381000" algn="l" rtl="0">
              <a:lnSpc>
                <a:spcPct val="100000"/>
              </a:lnSpc>
              <a:spcBef>
                <a:spcPts val="1200"/>
              </a:spcBef>
              <a:spcAft>
                <a:spcPts val="0"/>
              </a:spcAft>
              <a:buClr>
                <a:srgbClr val="00B0F0"/>
              </a:buClr>
              <a:buSzPct val="80000"/>
              <a:buChar char="●"/>
            </a:pPr>
            <a:r>
              <a:rPr lang="en" dirty="0">
                <a:solidFill>
                  <a:srgbClr val="1F4E79"/>
                </a:solidFill>
                <a:latin typeface="+mj-lt"/>
              </a:rPr>
              <a:t>Negotiation for Dark Fiber Indefensible Right of Use (IRUs) in locations </a:t>
            </a:r>
            <a:br>
              <a:rPr lang="en" dirty="0">
                <a:solidFill>
                  <a:srgbClr val="1F4E79"/>
                </a:solidFill>
                <a:latin typeface="+mj-lt"/>
              </a:rPr>
            </a:br>
            <a:r>
              <a:rPr lang="en" dirty="0">
                <a:solidFill>
                  <a:srgbClr val="1F4E79"/>
                </a:solidFill>
                <a:latin typeface="+mj-lt"/>
              </a:rPr>
              <a:t>where that is part of the initial development approach decided upon.</a:t>
            </a:r>
            <a:endParaRPr dirty="0">
              <a:solidFill>
                <a:srgbClr val="1F4E79"/>
              </a:solidFill>
              <a:latin typeface="+mj-lt"/>
            </a:endParaRPr>
          </a:p>
          <a:p>
            <a:pPr marL="457200" lvl="0" indent="-381000" algn="l" rtl="0">
              <a:lnSpc>
                <a:spcPct val="160000"/>
              </a:lnSpc>
              <a:spcBef>
                <a:spcPts val="0"/>
              </a:spcBef>
              <a:spcAft>
                <a:spcPts val="0"/>
              </a:spcAft>
              <a:buClr>
                <a:srgbClr val="00B0F0"/>
              </a:buClr>
              <a:buSzPct val="80000"/>
              <a:buChar char="●"/>
            </a:pPr>
            <a:r>
              <a:rPr lang="en" dirty="0">
                <a:solidFill>
                  <a:srgbClr val="1F4E79"/>
                </a:solidFill>
                <a:latin typeface="+mj-lt"/>
              </a:rPr>
              <a:t>Determination of Regional Exchange Points within these projects</a:t>
            </a:r>
            <a:endParaRPr dirty="0">
              <a:solidFill>
                <a:srgbClr val="1F4E79"/>
              </a:solidFill>
              <a:latin typeface="+mj-lt"/>
            </a:endParaRPr>
          </a:p>
        </p:txBody>
      </p:sp>
      <p:sp>
        <p:nvSpPr>
          <p:cNvPr id="4" name="Rectangle 3">
            <a:extLst>
              <a:ext uri="{FF2B5EF4-FFF2-40B4-BE49-F238E27FC236}">
                <a16:creationId xmlns:a16="http://schemas.microsoft.com/office/drawing/2014/main" id="{E7B7696D-9914-41FB-94C8-BD3509F64EAF}"/>
              </a:ext>
            </a:extLst>
          </p:cNvPr>
          <p:cNvSpPr/>
          <p:nvPr/>
        </p:nvSpPr>
        <p:spPr>
          <a:xfrm>
            <a:off x="0" y="-3052"/>
            <a:ext cx="12192000" cy="91692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1EB7CDB-B111-404C-9E58-2EE08CF68D18}"/>
              </a:ext>
            </a:extLst>
          </p:cNvPr>
          <p:cNvSpPr txBox="1">
            <a:spLocks/>
          </p:cNvSpPr>
          <p:nvPr/>
        </p:nvSpPr>
        <p:spPr>
          <a:xfrm>
            <a:off x="505905" y="-123650"/>
            <a:ext cx="10972800"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GoldenStateNet </a:t>
            </a:r>
            <a:r>
              <a:rPr kumimoji="0" lang="en-US" sz="3200" b="1" i="0" u="none" strike="noStrike" kern="1200" cap="none" spc="0" normalizeH="0" baseline="0" noProof="0" dirty="0">
                <a:ln>
                  <a:noFill/>
                </a:ln>
                <a:solidFill>
                  <a:srgbClr val="FFFFFF"/>
                </a:solidFill>
                <a:effectLst/>
                <a:uLnTx/>
                <a:uFillTx/>
                <a:latin typeface="Arial"/>
                <a:ea typeface="+mj-ea"/>
                <a:cs typeface="+mj-cs"/>
              </a:rPr>
              <a:t>– Initial 18 Projects</a:t>
            </a:r>
            <a:endParaRPr kumimoji="0" lang="en-US" sz="3200" b="1" i="1" u="none" strike="noStrike" kern="1200" cap="none" spc="0" normalizeH="0" baseline="0" noProof="0" dirty="0">
              <a:ln>
                <a:noFill/>
              </a:ln>
              <a:solidFill>
                <a:srgbClr val="FFFFFF"/>
              </a:solidFill>
              <a:effectLst/>
              <a:uLnTx/>
              <a:uFillTx/>
              <a:latin typeface="Arial"/>
              <a:ea typeface="+mj-ea"/>
              <a:cs typeface="+mj-cs"/>
            </a:endParaRPr>
          </a:p>
        </p:txBody>
      </p:sp>
      <p:pic>
        <p:nvPicPr>
          <p:cNvPr id="6" name="Picture 5" descr="Text&#10;&#10;Description automatically generated">
            <a:extLst>
              <a:ext uri="{FF2B5EF4-FFF2-40B4-BE49-F238E27FC236}">
                <a16:creationId xmlns:a16="http://schemas.microsoft.com/office/drawing/2014/main" id="{98946CB0-FE39-4AC7-AB48-00CDC2ACC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688" y="71853"/>
            <a:ext cx="2134689" cy="78171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23"/>
        <p:cNvGrpSpPr/>
        <p:nvPr/>
      </p:nvGrpSpPr>
      <p:grpSpPr>
        <a:xfrm>
          <a:off x="0" y="0"/>
          <a:ext cx="0" cy="0"/>
          <a:chOff x="0" y="0"/>
          <a:chExt cx="0" cy="0"/>
        </a:xfrm>
      </p:grpSpPr>
      <p:sp>
        <p:nvSpPr>
          <p:cNvPr id="325" name="Google Shape;325;g10b87292f73_0_1335"/>
          <p:cNvSpPr txBox="1">
            <a:spLocks noGrp="1"/>
          </p:cNvSpPr>
          <p:nvPr>
            <p:ph type="body" idx="1"/>
          </p:nvPr>
        </p:nvSpPr>
        <p:spPr>
          <a:xfrm>
            <a:off x="831300" y="2025519"/>
            <a:ext cx="11360700" cy="4555200"/>
          </a:xfrm>
          <a:prstGeom prst="rect">
            <a:avLst/>
          </a:prstGeom>
          <a:noFill/>
          <a:ln>
            <a:noFill/>
          </a:ln>
        </p:spPr>
        <p:txBody>
          <a:bodyPr spcFirstLastPara="1" wrap="square" lIns="121900" tIns="121900" rIns="121900" bIns="121900" anchor="t" anchorCtr="0">
            <a:normAutofit/>
          </a:bodyPr>
          <a:lstStyle/>
          <a:p>
            <a:pPr lvl="0" algn="l" rtl="0">
              <a:lnSpc>
                <a:spcPct val="100000"/>
              </a:lnSpc>
              <a:spcBef>
                <a:spcPts val="1200"/>
              </a:spcBef>
              <a:spcAft>
                <a:spcPts val="0"/>
              </a:spcAft>
              <a:buClr>
                <a:srgbClr val="00B0F0"/>
              </a:buClr>
              <a:buSzPct val="135000"/>
              <a:buFont typeface="Arial" panose="020B0604020202020204" pitchFamily="34" charset="0"/>
              <a:buChar char="•"/>
            </a:pPr>
            <a:r>
              <a:rPr lang="en" dirty="0">
                <a:solidFill>
                  <a:srgbClr val="1F4E79"/>
                </a:solidFill>
                <a:latin typeface="+mj-lt"/>
              </a:rPr>
              <a:t>Planning the statewide middle-mile open access-network design, </a:t>
            </a:r>
            <a:br>
              <a:rPr lang="en" dirty="0">
                <a:solidFill>
                  <a:srgbClr val="1F4E79"/>
                </a:solidFill>
                <a:latin typeface="+mj-lt"/>
              </a:rPr>
            </a:br>
            <a:r>
              <a:rPr lang="en" dirty="0">
                <a:solidFill>
                  <a:srgbClr val="1F4E79"/>
                </a:solidFill>
                <a:latin typeface="+mj-lt"/>
              </a:rPr>
              <a:t>including interconnection needs with other networks </a:t>
            </a:r>
            <a:endParaRPr dirty="0">
              <a:solidFill>
                <a:srgbClr val="1F4E79"/>
              </a:solidFill>
              <a:latin typeface="+mj-lt"/>
            </a:endParaRPr>
          </a:p>
          <a:p>
            <a:pPr lvl="0" algn="l" rtl="0">
              <a:lnSpc>
                <a:spcPct val="150000"/>
              </a:lnSpc>
              <a:spcBef>
                <a:spcPts val="1200"/>
              </a:spcBef>
              <a:spcAft>
                <a:spcPts val="0"/>
              </a:spcAft>
              <a:buClr>
                <a:srgbClr val="00B0F0"/>
              </a:buClr>
              <a:buSzPct val="135000"/>
              <a:buFont typeface="Arial" panose="020B0604020202020204" pitchFamily="34" charset="0"/>
              <a:buChar char="•"/>
            </a:pPr>
            <a:r>
              <a:rPr lang="en" dirty="0">
                <a:solidFill>
                  <a:srgbClr val="1F4E79"/>
                </a:solidFill>
                <a:latin typeface="+mj-lt"/>
              </a:rPr>
              <a:t>Finalizing Program Plan and developing potential service offerings </a:t>
            </a:r>
            <a:endParaRPr dirty="0">
              <a:solidFill>
                <a:srgbClr val="1F4E79"/>
              </a:solidFill>
              <a:latin typeface="+mj-lt"/>
            </a:endParaRPr>
          </a:p>
          <a:p>
            <a:pPr lvl="0" algn="l" rtl="0">
              <a:lnSpc>
                <a:spcPct val="150000"/>
              </a:lnSpc>
              <a:spcBef>
                <a:spcPts val="1200"/>
              </a:spcBef>
              <a:spcAft>
                <a:spcPts val="0"/>
              </a:spcAft>
              <a:buClr>
                <a:srgbClr val="00B0F0"/>
              </a:buClr>
              <a:buSzPct val="135000"/>
              <a:buFont typeface="Arial" panose="020B0604020202020204" pitchFamily="34" charset="0"/>
              <a:buChar char="•"/>
            </a:pPr>
            <a:r>
              <a:rPr lang="en" dirty="0">
                <a:solidFill>
                  <a:srgbClr val="1F4E79"/>
                </a:solidFill>
                <a:latin typeface="+mj-lt"/>
              </a:rPr>
              <a:t>Regional Exchange Points, beyond initial projects</a:t>
            </a:r>
            <a:endParaRPr dirty="0">
              <a:solidFill>
                <a:srgbClr val="1F4E79"/>
              </a:solidFill>
              <a:latin typeface="+mj-lt"/>
            </a:endParaRPr>
          </a:p>
          <a:p>
            <a:pPr lvl="0" algn="l" rtl="0">
              <a:lnSpc>
                <a:spcPct val="150000"/>
              </a:lnSpc>
              <a:spcBef>
                <a:spcPts val="1200"/>
              </a:spcBef>
              <a:spcAft>
                <a:spcPts val="0"/>
              </a:spcAft>
              <a:buClr>
                <a:srgbClr val="00B0F0"/>
              </a:buClr>
              <a:buSzPct val="135000"/>
              <a:buFont typeface="Arial" panose="020B0604020202020204" pitchFamily="34" charset="0"/>
              <a:buChar char="•"/>
            </a:pPr>
            <a:r>
              <a:rPr lang="en" dirty="0">
                <a:solidFill>
                  <a:srgbClr val="1F4E79"/>
                </a:solidFill>
                <a:latin typeface="+mj-lt"/>
              </a:rPr>
              <a:t>Continued partnership and collaboration with CDT, Caltrans and CPUC </a:t>
            </a:r>
            <a:endParaRPr dirty="0">
              <a:solidFill>
                <a:srgbClr val="1F4E79"/>
              </a:solidFill>
              <a:latin typeface="+mj-lt"/>
            </a:endParaRPr>
          </a:p>
          <a:p>
            <a:pPr marL="342900" indent="-342900">
              <a:spcBef>
                <a:spcPts val="1600"/>
              </a:spcBef>
              <a:spcAft>
                <a:spcPts val="1600"/>
              </a:spcAft>
              <a:buSzPct val="135000"/>
            </a:pPr>
            <a:endParaRPr dirty="0"/>
          </a:p>
        </p:txBody>
      </p:sp>
      <p:sp>
        <p:nvSpPr>
          <p:cNvPr id="4" name="Rectangle 3">
            <a:extLst>
              <a:ext uri="{FF2B5EF4-FFF2-40B4-BE49-F238E27FC236}">
                <a16:creationId xmlns:a16="http://schemas.microsoft.com/office/drawing/2014/main" id="{FE29B761-0CCB-4FA2-9631-8E54EB1BA35F}"/>
              </a:ext>
            </a:extLst>
          </p:cNvPr>
          <p:cNvSpPr/>
          <p:nvPr/>
        </p:nvSpPr>
        <p:spPr>
          <a:xfrm>
            <a:off x="0" y="-3052"/>
            <a:ext cx="12192000" cy="91692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91A6FED-A91E-4669-ABAB-AFDAEDF2DC3D}"/>
              </a:ext>
            </a:extLst>
          </p:cNvPr>
          <p:cNvSpPr txBox="1">
            <a:spLocks/>
          </p:cNvSpPr>
          <p:nvPr/>
        </p:nvSpPr>
        <p:spPr>
          <a:xfrm>
            <a:off x="505905" y="-123650"/>
            <a:ext cx="10972800"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Statewide Work: In Progress</a:t>
            </a:r>
            <a:endParaRPr kumimoji="0" lang="en-US" sz="3200" b="1" i="1" u="none" strike="noStrike" kern="1200" cap="none" spc="0" normalizeH="0" baseline="0" noProof="0" dirty="0">
              <a:ln>
                <a:noFill/>
              </a:ln>
              <a:solidFill>
                <a:srgbClr val="FFFFFF"/>
              </a:solidFill>
              <a:effectLst/>
              <a:uLnTx/>
              <a:uFillTx/>
              <a:latin typeface="Arial"/>
              <a:ea typeface="+mj-ea"/>
              <a:cs typeface="+mj-cs"/>
            </a:endParaRPr>
          </a:p>
        </p:txBody>
      </p:sp>
      <p:pic>
        <p:nvPicPr>
          <p:cNvPr id="6" name="Picture 5" descr="Text&#10;&#10;Description automatically generated">
            <a:extLst>
              <a:ext uri="{FF2B5EF4-FFF2-40B4-BE49-F238E27FC236}">
                <a16:creationId xmlns:a16="http://schemas.microsoft.com/office/drawing/2014/main" id="{81BD187E-7924-4B29-9CBB-AE6DBA8ED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688" y="71853"/>
            <a:ext cx="2134689" cy="78171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4D7D3-0E26-45A5-BE37-5C51A04CA949}"/>
              </a:ext>
            </a:extLst>
          </p:cNvPr>
          <p:cNvSpPr/>
          <p:nvPr/>
        </p:nvSpPr>
        <p:spPr>
          <a:xfrm>
            <a:off x="0" y="1695736"/>
            <a:ext cx="12192000" cy="3333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idx="1"/>
          </p:nvPr>
        </p:nvSpPr>
        <p:spPr>
          <a:xfrm>
            <a:off x="823834" y="1112942"/>
            <a:ext cx="10544331" cy="2316058"/>
          </a:xfrm>
        </p:spPr>
        <p:txBody>
          <a:bodyPr>
            <a:noAutofit/>
          </a:bodyPr>
          <a:lstStyle/>
          <a:p>
            <a:pPr marL="0" indent="0" algn="ctr">
              <a:buNone/>
            </a:pPr>
            <a:endParaRPr lang="en-US" dirty="0">
              <a:latin typeface="Century Gothic" panose="020B0502020202020204" pitchFamily="34" charset="0"/>
            </a:endParaRPr>
          </a:p>
          <a:p>
            <a:pPr marL="0" indent="0" algn="ctr">
              <a:buNone/>
            </a:pPr>
            <a:endParaRPr lang="en-US" sz="3600" b="1" dirty="0">
              <a:solidFill>
                <a:srgbClr val="66CCFF"/>
              </a:solidFill>
              <a:latin typeface="Arial" panose="020B0604020202020204" pitchFamily="34" charset="0"/>
              <a:cs typeface="Arial" panose="020B0604020202020204" pitchFamily="34" charset="0"/>
            </a:endParaRPr>
          </a:p>
          <a:p>
            <a:pPr marL="0" indent="0" algn="ctr">
              <a:buNone/>
            </a:pPr>
            <a:r>
              <a:rPr lang="en-US" sz="3400" b="1" dirty="0">
                <a:latin typeface="Arial" panose="020B0604020202020204" pitchFamily="34" charset="0"/>
                <a:cs typeface="Arial" panose="020B0604020202020204" pitchFamily="34" charset="0"/>
              </a:rPr>
              <a:t>Caltrans</a:t>
            </a:r>
          </a:p>
          <a:p>
            <a:pPr marL="0" indent="0" algn="ctr">
              <a:buNone/>
            </a:pPr>
            <a:r>
              <a:rPr lang="en-US" sz="2900" dirty="0">
                <a:latin typeface="Arial" panose="020B0604020202020204" pitchFamily="34" charset="0"/>
                <a:cs typeface="Arial" panose="020B0604020202020204" pitchFamily="34" charset="0"/>
              </a:rPr>
              <a:t>Janice Benton</a:t>
            </a:r>
          </a:p>
          <a:p>
            <a:pPr marL="0" indent="0" algn="ctr">
              <a:buNone/>
            </a:pPr>
            <a:r>
              <a:rPr lang="en-US" sz="2900" dirty="0">
                <a:latin typeface="Arial" panose="020B0604020202020204" pitchFamily="34" charset="0"/>
                <a:cs typeface="Arial" panose="020B0604020202020204" pitchFamily="34" charset="0"/>
              </a:rPr>
              <a:t>Division Chief, Division of Design</a:t>
            </a:r>
          </a:p>
          <a:p>
            <a:pPr marL="0" indent="0" algn="ctr">
              <a:buNone/>
            </a:pPr>
            <a:r>
              <a:rPr lang="en-US" sz="2900" dirty="0">
                <a:latin typeface="Arial" panose="020B0604020202020204" pitchFamily="34" charset="0"/>
                <a:cs typeface="Arial" panose="020B0604020202020204" pitchFamily="34" charset="0"/>
              </a:rPr>
              <a:t>California Department of Transportation</a:t>
            </a:r>
          </a:p>
          <a:p>
            <a:pPr marL="0" indent="0" algn="ctr">
              <a:buNone/>
            </a:pPr>
            <a:r>
              <a:rPr lang="en-US" sz="8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2744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0FEF7D-804E-44F1-BD62-F4BF15737876}"/>
              </a:ext>
            </a:extLst>
          </p:cNvPr>
          <p:cNvSpPr/>
          <p:nvPr/>
        </p:nvSpPr>
        <p:spPr>
          <a:xfrm>
            <a:off x="0" y="632738"/>
            <a:ext cx="12192000" cy="75027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11E921-884D-45E8-A2A6-EE3F6B3AFBFB}"/>
              </a:ext>
            </a:extLst>
          </p:cNvPr>
          <p:cNvSpPr>
            <a:spLocks noGrp="1"/>
          </p:cNvSpPr>
          <p:nvPr>
            <p:ph type="title"/>
          </p:nvPr>
        </p:nvSpPr>
        <p:spPr>
          <a:xfrm>
            <a:off x="838200" y="365125"/>
            <a:ext cx="6488151"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Collaboration</a:t>
            </a:r>
          </a:p>
        </p:txBody>
      </p:sp>
      <p:sp>
        <p:nvSpPr>
          <p:cNvPr id="3" name="Content Placeholder 2">
            <a:extLst>
              <a:ext uri="{FF2B5EF4-FFF2-40B4-BE49-F238E27FC236}">
                <a16:creationId xmlns:a16="http://schemas.microsoft.com/office/drawing/2014/main" id="{645E287D-867D-44E6-9FB4-DA16E56FAF77}"/>
              </a:ext>
            </a:extLst>
          </p:cNvPr>
          <p:cNvSpPr>
            <a:spLocks noGrp="1"/>
          </p:cNvSpPr>
          <p:nvPr>
            <p:ph idx="1"/>
          </p:nvPr>
        </p:nvSpPr>
        <p:spPr>
          <a:xfrm>
            <a:off x="838200" y="1825625"/>
            <a:ext cx="5799863" cy="4351338"/>
          </a:xfrm>
        </p:spPr>
        <p:txBody>
          <a:bodyPr/>
          <a:lstStyle/>
          <a:p>
            <a:pPr marL="514350" indent="-514350">
              <a:spcAft>
                <a:spcPts val="1800"/>
              </a:spcAft>
              <a:buClr>
                <a:srgbClr val="00B0F0"/>
              </a:buClr>
              <a:buFont typeface="+mj-lt"/>
              <a:buAutoNum type="arabicPeriod"/>
            </a:pPr>
            <a:r>
              <a:rPr lang="en-US" dirty="0">
                <a:solidFill>
                  <a:srgbClr val="1F4E79"/>
                </a:solidFill>
                <a:latin typeface="Arial" panose="020B0604020202020204" pitchFamily="34" charset="0"/>
                <a:cs typeface="Arial" panose="020B0604020202020204" pitchFamily="34" charset="0"/>
              </a:rPr>
              <a:t>CPUC identified Middle-Mile Broadband Network</a:t>
            </a:r>
          </a:p>
          <a:p>
            <a:pPr marL="514350" indent="-514350">
              <a:spcAft>
                <a:spcPts val="1800"/>
              </a:spcAft>
              <a:buClr>
                <a:srgbClr val="00B0F0"/>
              </a:buClr>
              <a:buFont typeface="+mj-lt"/>
              <a:buAutoNum type="arabicPeriod"/>
            </a:pPr>
            <a:r>
              <a:rPr lang="en-US" dirty="0">
                <a:solidFill>
                  <a:srgbClr val="1F4E79"/>
                </a:solidFill>
                <a:latin typeface="Arial" panose="020B0604020202020204" pitchFamily="34" charset="0"/>
                <a:cs typeface="Arial" panose="020B0604020202020204" pitchFamily="34" charset="0"/>
              </a:rPr>
              <a:t>Dept. of Technology identifies highway project locations</a:t>
            </a:r>
          </a:p>
          <a:p>
            <a:pPr marL="514350" indent="-514350">
              <a:spcAft>
                <a:spcPts val="1800"/>
              </a:spcAft>
              <a:buClr>
                <a:srgbClr val="00B0F0"/>
              </a:buClr>
              <a:buFont typeface="+mj-lt"/>
              <a:buAutoNum type="arabicPeriod"/>
            </a:pPr>
            <a:r>
              <a:rPr lang="en-US" dirty="0">
                <a:solidFill>
                  <a:srgbClr val="1F4E79"/>
                </a:solidFill>
                <a:latin typeface="Arial" panose="020B0604020202020204" pitchFamily="34" charset="0"/>
                <a:cs typeface="Arial" panose="020B0604020202020204" pitchFamily="34" charset="0"/>
              </a:rPr>
              <a:t>Caltrans builds at highway locations</a:t>
            </a:r>
          </a:p>
        </p:txBody>
      </p:sp>
      <p:pic>
        <p:nvPicPr>
          <p:cNvPr id="4" name="Picture 3">
            <a:extLst>
              <a:ext uri="{FF2B5EF4-FFF2-40B4-BE49-F238E27FC236}">
                <a16:creationId xmlns:a16="http://schemas.microsoft.com/office/drawing/2014/main" id="{3F746C6C-0589-4C22-8720-D007CFAE63EF}"/>
              </a:ext>
            </a:extLst>
          </p:cNvPr>
          <p:cNvPicPr>
            <a:picLocks noChangeAspect="1"/>
          </p:cNvPicPr>
          <p:nvPr/>
        </p:nvPicPr>
        <p:blipFill>
          <a:blip r:embed="rId2"/>
          <a:stretch>
            <a:fillRect/>
          </a:stretch>
        </p:blipFill>
        <p:spPr>
          <a:xfrm>
            <a:off x="6638063" y="0"/>
            <a:ext cx="5553937" cy="6334293"/>
          </a:xfrm>
          <a:prstGeom prst="rect">
            <a:avLst/>
          </a:prstGeom>
        </p:spPr>
      </p:pic>
    </p:spTree>
    <p:extLst>
      <p:ext uri="{BB962C8B-B14F-4D97-AF65-F5344CB8AC3E}">
        <p14:creationId xmlns:p14="http://schemas.microsoft.com/office/powerpoint/2010/main" val="423369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A9923A4-CC06-7647-9AB8-173BB35EF0B0}"/>
              </a:ext>
            </a:extLst>
          </p:cNvPr>
          <p:cNvSpPr txBox="1"/>
          <p:nvPr/>
        </p:nvSpPr>
        <p:spPr>
          <a:xfrm>
            <a:off x="1442052" y="1594453"/>
            <a:ext cx="10964487" cy="4853636"/>
          </a:xfrm>
          <a:prstGeom prst="rect">
            <a:avLst/>
          </a:prstGeom>
          <a:noFill/>
        </p:spPr>
        <p:txBody>
          <a:bodyPr wrap="square" rtlCol="0">
            <a:spAutoFit/>
          </a:bodyPr>
          <a:lstStyle/>
          <a:p>
            <a:pPr marL="342900" marR="0" lvl="1" indent="-342900" algn="l" defTabSz="914400" rtl="0" eaLnBrk="1" fontAlgn="base" latinLnBrk="0" hangingPunct="1">
              <a:lnSpc>
                <a:spcPct val="100000"/>
              </a:lnSpc>
              <a:spcBef>
                <a:spcPct val="20000"/>
              </a:spcBef>
              <a:spcAft>
                <a:spcPts val="3000"/>
              </a:spcAft>
              <a:buClr>
                <a:srgbClr val="00B0F0"/>
              </a:buClr>
              <a:buSzPct val="130000"/>
              <a:buFont typeface="Arial" pitchFamily="34" charset="0"/>
              <a:buChar char="•"/>
              <a:tabLst/>
              <a:defRPr/>
            </a:pPr>
            <a:r>
              <a:rPr kumimoji="0" lang="en-US" sz="26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Initial project locations</a:t>
            </a:r>
          </a:p>
          <a:p>
            <a:pPr marL="342900" marR="0" lvl="1" indent="-342900" algn="l" defTabSz="914400" rtl="0" eaLnBrk="1" fontAlgn="base" latinLnBrk="0" hangingPunct="1">
              <a:lnSpc>
                <a:spcPct val="100000"/>
              </a:lnSpc>
              <a:spcBef>
                <a:spcPct val="20000"/>
              </a:spcBef>
              <a:spcAft>
                <a:spcPts val="3000"/>
              </a:spcAft>
              <a:buClr>
                <a:srgbClr val="00B0F0"/>
              </a:buClr>
              <a:buSzPct val="130000"/>
              <a:buFont typeface="Arial" pitchFamily="34" charset="0"/>
              <a:buChar char="•"/>
              <a:tabLst/>
              <a:defRPr/>
            </a:pPr>
            <a:r>
              <a:rPr kumimoji="0" lang="en-US" sz="26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Build on state highways via: </a:t>
            </a:r>
          </a:p>
          <a:p>
            <a:pPr marL="800100" marR="0" lvl="2" indent="-342900" algn="l" defTabSz="914400" rtl="0" eaLnBrk="1" fontAlgn="base" latinLnBrk="0" hangingPunct="1">
              <a:lnSpc>
                <a:spcPct val="100000"/>
              </a:lnSpc>
              <a:spcBef>
                <a:spcPct val="20000"/>
              </a:spcBef>
              <a:spcAft>
                <a:spcPts val="3000"/>
              </a:spcAft>
              <a:buClr>
                <a:srgbClr val="00B0F0"/>
              </a:buClr>
              <a:buSzPct val="130000"/>
              <a:buFont typeface="Arial" pitchFamily="34" charset="0"/>
              <a:buChar char="•"/>
              <a:tabLst/>
              <a:defRPr/>
            </a:pPr>
            <a:r>
              <a:rPr kumimoji="0" lang="en-US" sz="26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Highway projects in construction</a:t>
            </a:r>
          </a:p>
          <a:p>
            <a:pPr marL="800100" marR="0" lvl="2" indent="-342900" algn="l" defTabSz="914400" rtl="0" eaLnBrk="1" fontAlgn="base" latinLnBrk="0" hangingPunct="1">
              <a:lnSpc>
                <a:spcPct val="100000"/>
              </a:lnSpc>
              <a:spcBef>
                <a:spcPct val="20000"/>
              </a:spcBef>
              <a:spcAft>
                <a:spcPts val="3000"/>
              </a:spcAft>
              <a:buClr>
                <a:srgbClr val="00B0F0"/>
              </a:buClr>
              <a:buSzPct val="130000"/>
              <a:buFont typeface="Arial" pitchFamily="34" charset="0"/>
              <a:buChar char="•"/>
              <a:tabLst/>
              <a:defRPr/>
            </a:pPr>
            <a:r>
              <a:rPr kumimoji="0" lang="en-US" sz="26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Highway projects to be constructed in next 3 years</a:t>
            </a:r>
          </a:p>
          <a:p>
            <a:pPr marL="800100" marR="0" lvl="2" indent="-342900" algn="l" defTabSz="914400" rtl="0" eaLnBrk="1" fontAlgn="base" latinLnBrk="0" hangingPunct="1">
              <a:lnSpc>
                <a:spcPct val="100000"/>
              </a:lnSpc>
              <a:spcBef>
                <a:spcPct val="20000"/>
              </a:spcBef>
              <a:spcAft>
                <a:spcPts val="3000"/>
              </a:spcAft>
              <a:buClr>
                <a:srgbClr val="00B0F0"/>
              </a:buClr>
              <a:buSzPct val="130000"/>
              <a:buFont typeface="Arial" pitchFamily="34" charset="0"/>
              <a:buChar char="•"/>
              <a:tabLst/>
              <a:defRPr/>
            </a:pPr>
            <a:r>
              <a:rPr kumimoji="0" lang="en-US" sz="26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New stand-alone projects</a:t>
            </a:r>
          </a:p>
          <a:p>
            <a:pPr marL="0" marR="0" lvl="1" indent="0" algn="l" defTabSz="914400" rtl="0" eaLnBrk="1" fontAlgn="base" latinLnBrk="0" hangingPunct="1">
              <a:lnSpc>
                <a:spcPct val="100000"/>
              </a:lnSpc>
              <a:spcBef>
                <a:spcPct val="20000"/>
              </a:spcBef>
              <a:spcAft>
                <a:spcPct val="0"/>
              </a:spcAft>
              <a:buClr>
                <a:srgbClr val="0A4D74"/>
              </a:buClr>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45AD9435-18EE-4AA3-9DA8-316723219AFB}"/>
              </a:ext>
            </a:extLst>
          </p:cNvPr>
          <p:cNvSpPr txBox="1"/>
          <p:nvPr/>
        </p:nvSpPr>
        <p:spPr>
          <a:xfrm>
            <a:off x="924340" y="6448089"/>
            <a:ext cx="4419600" cy="47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3A29698-2C7D-458A-B058-2E5B34212BA5}"/>
              </a:ext>
            </a:extLst>
          </p:cNvPr>
          <p:cNvSpPr/>
          <p:nvPr/>
        </p:nvSpPr>
        <p:spPr>
          <a:xfrm>
            <a:off x="0" y="-3052"/>
            <a:ext cx="12192000" cy="91692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02BFE4D-CD40-47E7-9521-7DA3BB43FE92}"/>
              </a:ext>
            </a:extLst>
          </p:cNvPr>
          <p:cNvSpPr txBox="1">
            <a:spLocks/>
          </p:cNvSpPr>
          <p:nvPr/>
        </p:nvSpPr>
        <p:spPr>
          <a:xfrm>
            <a:off x="505905" y="-123650"/>
            <a:ext cx="10972800" cy="916920"/>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mj-ea"/>
                <a:cs typeface="+mj-cs"/>
              </a:rPr>
              <a:t>Caltrans’ Role</a:t>
            </a:r>
            <a:endParaRPr kumimoji="0" lang="en-US" sz="3200" b="1" i="1"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80447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9C178E4-19BD-4F11-89AA-0DBD0E03A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082" y="941560"/>
            <a:ext cx="5008280" cy="5790557"/>
          </a:xfrm>
          <a:prstGeom prst="rect">
            <a:avLst/>
          </a:prstGeom>
        </p:spPr>
      </p:pic>
      <p:sp>
        <p:nvSpPr>
          <p:cNvPr id="8" name="Rectangle 7">
            <a:extLst>
              <a:ext uri="{FF2B5EF4-FFF2-40B4-BE49-F238E27FC236}">
                <a16:creationId xmlns:a16="http://schemas.microsoft.com/office/drawing/2014/main" id="{40292538-B150-48DC-867A-B0503D4EEA4F}"/>
              </a:ext>
            </a:extLst>
          </p:cNvPr>
          <p:cNvSpPr/>
          <p:nvPr/>
        </p:nvSpPr>
        <p:spPr>
          <a:xfrm>
            <a:off x="0" y="-33378"/>
            <a:ext cx="12192000" cy="97493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2D3212A-C9A4-4AD3-BB71-F9D116D317B3}"/>
              </a:ext>
            </a:extLst>
          </p:cNvPr>
          <p:cNvSpPr txBox="1">
            <a:spLocks/>
          </p:cNvSpPr>
          <p:nvPr/>
        </p:nvSpPr>
        <p:spPr>
          <a:xfrm>
            <a:off x="423487" y="111191"/>
            <a:ext cx="1134502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Initial Project Locations</a:t>
            </a:r>
          </a:p>
        </p:txBody>
      </p:sp>
      <p:sp>
        <p:nvSpPr>
          <p:cNvPr id="13" name="TextBox 12">
            <a:extLst>
              <a:ext uri="{FF2B5EF4-FFF2-40B4-BE49-F238E27FC236}">
                <a16:creationId xmlns:a16="http://schemas.microsoft.com/office/drawing/2014/main" id="{09141AF5-AD5B-473C-97D1-0091FEF7E379}"/>
              </a:ext>
            </a:extLst>
          </p:cNvPr>
          <p:cNvSpPr txBox="1"/>
          <p:nvPr/>
        </p:nvSpPr>
        <p:spPr>
          <a:xfrm>
            <a:off x="9433811" y="1970019"/>
            <a:ext cx="2105246" cy="5528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B06077A-23A5-4B5C-92FB-6875F78368A9}"/>
              </a:ext>
            </a:extLst>
          </p:cNvPr>
          <p:cNvSpPr txBox="1"/>
          <p:nvPr/>
        </p:nvSpPr>
        <p:spPr>
          <a:xfrm>
            <a:off x="508596" y="2522912"/>
            <a:ext cx="6724918" cy="241604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3000"/>
              </a:spcBef>
              <a:spcAft>
                <a:spcPts val="3000"/>
              </a:spcAft>
              <a:buClr>
                <a:srgbClr val="00B0F0"/>
              </a:buClr>
              <a:buSzPct val="120000"/>
              <a:buFont typeface="Arial" panose="020B0604020202020204" pitchFamily="34" charset="0"/>
              <a:buChar char="•"/>
              <a:tabLst/>
              <a:defRPr/>
            </a:pPr>
            <a:r>
              <a:rPr kumimoji="0" lang="en-US" sz="27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Caltrans building at 14 of these locations</a:t>
            </a:r>
          </a:p>
          <a:p>
            <a:pPr marL="742950" marR="0" lvl="1" indent="-285750" algn="l" defTabSz="914400" rtl="0" eaLnBrk="1" fontAlgn="auto" latinLnBrk="0" hangingPunct="1">
              <a:lnSpc>
                <a:spcPct val="100000"/>
              </a:lnSpc>
              <a:spcBef>
                <a:spcPts val="1200"/>
              </a:spcBef>
              <a:spcAft>
                <a:spcPts val="3000"/>
              </a:spcAft>
              <a:buClr>
                <a:srgbClr val="00B0F0"/>
              </a:buClr>
              <a:buSzPct val="120000"/>
              <a:buFont typeface="Arial" panose="020B0604020202020204" pitchFamily="34" charset="0"/>
              <a:buChar char="•"/>
              <a:tabLst/>
              <a:defRPr/>
            </a:pPr>
            <a:r>
              <a:rPr kumimoji="0" lang="en-US" sz="27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Dig once on existing highway projects</a:t>
            </a:r>
          </a:p>
          <a:p>
            <a:pPr marL="742950" marR="0" lvl="1" indent="-285750" algn="l" defTabSz="914400" rtl="0" eaLnBrk="1" fontAlgn="auto" latinLnBrk="0" hangingPunct="1">
              <a:lnSpc>
                <a:spcPct val="100000"/>
              </a:lnSpc>
              <a:spcBef>
                <a:spcPts val="1200"/>
              </a:spcBef>
              <a:spcAft>
                <a:spcPts val="3000"/>
              </a:spcAft>
              <a:buClr>
                <a:srgbClr val="00B0F0"/>
              </a:buClr>
              <a:buSzPct val="120000"/>
              <a:buFont typeface="Arial" panose="020B0604020202020204" pitchFamily="34" charset="0"/>
              <a:buChar char="•"/>
              <a:tabLst/>
              <a:defRPr/>
            </a:pPr>
            <a:r>
              <a:rPr kumimoji="0" lang="en-US" sz="27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New projects</a:t>
            </a:r>
          </a:p>
        </p:txBody>
      </p:sp>
    </p:spTree>
    <p:extLst>
      <p:ext uri="{BB962C8B-B14F-4D97-AF65-F5344CB8AC3E}">
        <p14:creationId xmlns:p14="http://schemas.microsoft.com/office/powerpoint/2010/main" val="374842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22506-B7CE-4353-B2EF-3EBFDAF8F4A4}"/>
              </a:ext>
            </a:extLst>
          </p:cNvPr>
          <p:cNvSpPr/>
          <p:nvPr/>
        </p:nvSpPr>
        <p:spPr>
          <a:xfrm>
            <a:off x="0" y="0"/>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055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Broadband For All Infrastructure</a:t>
            </a:r>
          </a:p>
        </p:txBody>
      </p:sp>
      <p:sp>
        <p:nvSpPr>
          <p:cNvPr id="3" name="Content Placeholder 2">
            <a:extLst>
              <a:ext uri="{FF2B5EF4-FFF2-40B4-BE49-F238E27FC236}">
                <a16:creationId xmlns:a16="http://schemas.microsoft.com/office/drawing/2014/main" id="{97CA5CEB-C73D-4DE9-97F5-2AE0F628EC21}"/>
              </a:ext>
            </a:extLst>
          </p:cNvPr>
          <p:cNvSpPr>
            <a:spLocks noGrp="1"/>
          </p:cNvSpPr>
          <p:nvPr>
            <p:ph idx="1"/>
          </p:nvPr>
        </p:nvSpPr>
        <p:spPr/>
        <p:txBody>
          <a:bodyPr/>
          <a:lstStyle/>
          <a:p>
            <a:pPr marL="0" indent="0">
              <a:buNone/>
            </a:pPr>
            <a:endParaRPr lang="en-US" b="0" i="0" dirty="0">
              <a:solidFill>
                <a:srgbClr val="333333"/>
              </a:solidFill>
              <a:effectLst/>
              <a:latin typeface="Source Sans Pro" panose="020B0503030403020204" pitchFamily="34" charset="0"/>
            </a:endParaRPr>
          </a:p>
          <a:p>
            <a:pPr marL="0" indent="0">
              <a:buNone/>
            </a:pPr>
            <a:endParaRPr lang="en-US" b="0" i="0" dirty="0">
              <a:solidFill>
                <a:srgbClr val="333333"/>
              </a:solidFill>
              <a:effectLst/>
              <a:latin typeface="Source Sans Pro" panose="020B0503030403020204" pitchFamily="34" charset="0"/>
            </a:endParaRPr>
          </a:p>
          <a:p>
            <a:pPr marL="0" indent="0">
              <a:buNone/>
            </a:pPr>
            <a:endParaRPr lang="en-US" dirty="0">
              <a:solidFill>
                <a:srgbClr val="333333"/>
              </a:solidFill>
              <a:latin typeface="Source Sans Pro" panose="020B0503030403020204" pitchFamily="34" charset="0"/>
            </a:endParaRPr>
          </a:p>
        </p:txBody>
      </p:sp>
      <p:pic>
        <p:nvPicPr>
          <p:cNvPr id="6" name="Picture 5" descr="Diagram&#10;&#10;Description automatically generated">
            <a:extLst>
              <a:ext uri="{FF2B5EF4-FFF2-40B4-BE49-F238E27FC236}">
                <a16:creationId xmlns:a16="http://schemas.microsoft.com/office/drawing/2014/main" id="{DBB71E2F-BA34-4842-9930-57D7CD1F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20043"/>
            <a:ext cx="10191565" cy="5293529"/>
          </a:xfrm>
          <a:prstGeom prst="rect">
            <a:avLst/>
          </a:prstGeom>
        </p:spPr>
      </p:pic>
    </p:spTree>
    <p:extLst>
      <p:ext uri="{BB962C8B-B14F-4D97-AF65-F5344CB8AC3E}">
        <p14:creationId xmlns:p14="http://schemas.microsoft.com/office/powerpoint/2010/main" val="179822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CC078-FBD7-49B4-85D5-1A56D9301D1E}"/>
              </a:ext>
            </a:extLst>
          </p:cNvPr>
          <p:cNvSpPr/>
          <p:nvPr/>
        </p:nvSpPr>
        <p:spPr>
          <a:xfrm>
            <a:off x="0" y="632738"/>
            <a:ext cx="12192000" cy="75027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0302167-448B-4EB1-81EC-2AE31F4D5333}"/>
              </a:ext>
            </a:extLst>
          </p:cNvPr>
          <p:cNvPicPr>
            <a:picLocks noChangeAspect="1"/>
          </p:cNvPicPr>
          <p:nvPr/>
        </p:nvPicPr>
        <p:blipFill rotWithShape="1">
          <a:blip r:embed="rId2"/>
          <a:srcRect l="54773" t="-1" b="20"/>
          <a:stretch/>
        </p:blipFill>
        <p:spPr>
          <a:xfrm>
            <a:off x="6677890" y="1282"/>
            <a:ext cx="5514109" cy="6856718"/>
          </a:xfrm>
          <a:prstGeom prst="rect">
            <a:avLst/>
          </a:prstGeom>
        </p:spPr>
      </p:pic>
      <p:sp>
        <p:nvSpPr>
          <p:cNvPr id="4" name="TextBox 3">
            <a:extLst>
              <a:ext uri="{FF2B5EF4-FFF2-40B4-BE49-F238E27FC236}">
                <a16:creationId xmlns:a16="http://schemas.microsoft.com/office/drawing/2014/main" id="{994D84E2-6F2E-49B1-A82F-628BBC779879}"/>
              </a:ext>
            </a:extLst>
          </p:cNvPr>
          <p:cNvSpPr txBox="1"/>
          <p:nvPr/>
        </p:nvSpPr>
        <p:spPr>
          <a:xfrm>
            <a:off x="238136" y="1914640"/>
            <a:ext cx="6438992" cy="2856167"/>
          </a:xfrm>
          <a:prstGeom prst="rect">
            <a:avLst/>
          </a:prstGeom>
          <a:solidFill>
            <a:schemeClr val="bg1"/>
          </a:solidFill>
        </p:spPr>
        <p:txBody>
          <a:bodyPr wrap="square" rtlCol="0">
            <a:spAutoFit/>
          </a:bodyPr>
          <a:lstStyle/>
          <a:p>
            <a:pPr marL="342900" marR="0" lvl="1" indent="-342900" algn="l" defTabSz="914400" rtl="0" eaLnBrk="1" fontAlgn="base" latinLnBrk="0" hangingPunct="1">
              <a:lnSpc>
                <a:spcPct val="100000"/>
              </a:lnSpc>
              <a:spcBef>
                <a:spcPts val="3000"/>
              </a:spcBef>
              <a:spcAft>
                <a:spcPts val="3000"/>
              </a:spcAft>
              <a:buClr>
                <a:srgbClr val="00B0F0"/>
              </a:buClr>
              <a:buSzPct val="120000"/>
              <a:buFont typeface="Arial" pitchFamily="34" charset="0"/>
              <a:buChar char="•"/>
              <a:tabLst/>
              <a:defRPr/>
            </a:pPr>
            <a:r>
              <a:rPr kumimoji="0" lang="en-US" sz="24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Reviewing existing highway projects for viability</a:t>
            </a:r>
          </a:p>
          <a:p>
            <a:pPr marL="800100" marR="0" lvl="2" indent="-342900" algn="l" defTabSz="914400" rtl="0" eaLnBrk="1" fontAlgn="base" latinLnBrk="0" hangingPunct="1">
              <a:lnSpc>
                <a:spcPct val="100000"/>
              </a:lnSpc>
              <a:spcBef>
                <a:spcPct val="20000"/>
              </a:spcBef>
              <a:spcAft>
                <a:spcPts val="3000"/>
              </a:spcAft>
              <a:buClr>
                <a:srgbClr val="00B0F0"/>
              </a:buClr>
              <a:buSzPct val="120000"/>
              <a:buFont typeface="Arial" pitchFamily="34" charset="0"/>
              <a:buChar char="•"/>
              <a:tabLst/>
              <a:defRPr/>
            </a:pPr>
            <a:r>
              <a:rPr kumimoji="0" lang="en-US" sz="24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Narrowed to about 100 highway projects for deeper feasibility analysis</a:t>
            </a:r>
          </a:p>
          <a:p>
            <a:pPr marL="800100" marR="0" lvl="2" indent="-342900" algn="l" defTabSz="914400" rtl="0" eaLnBrk="1" fontAlgn="base" latinLnBrk="0" hangingPunct="1">
              <a:lnSpc>
                <a:spcPct val="100000"/>
              </a:lnSpc>
              <a:spcBef>
                <a:spcPct val="20000"/>
              </a:spcBef>
              <a:spcAft>
                <a:spcPts val="3000"/>
              </a:spcAft>
              <a:buClr>
                <a:srgbClr val="00B0F0"/>
              </a:buClr>
              <a:buSzPct val="120000"/>
              <a:buFont typeface="Arial" pitchFamily="34" charset="0"/>
              <a:buChar char="•"/>
              <a:tabLst/>
              <a:defRPr/>
            </a:pPr>
            <a:r>
              <a:rPr kumimoji="0" lang="en-US" sz="24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Covers about 700 miles </a:t>
            </a:r>
          </a:p>
        </p:txBody>
      </p:sp>
      <p:sp>
        <p:nvSpPr>
          <p:cNvPr id="5" name="Title 1">
            <a:extLst>
              <a:ext uri="{FF2B5EF4-FFF2-40B4-BE49-F238E27FC236}">
                <a16:creationId xmlns:a16="http://schemas.microsoft.com/office/drawing/2014/main" id="{3C359712-1C21-4BEF-A9C0-FF0A2B1E9C67}"/>
              </a:ext>
            </a:extLst>
          </p:cNvPr>
          <p:cNvSpPr txBox="1">
            <a:spLocks/>
          </p:cNvSpPr>
          <p:nvPr/>
        </p:nvSpPr>
        <p:spPr>
          <a:xfrm>
            <a:off x="280162" y="596348"/>
            <a:ext cx="6119090" cy="823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Dig Once</a:t>
            </a:r>
          </a:p>
        </p:txBody>
      </p:sp>
    </p:spTree>
    <p:extLst>
      <p:ext uri="{BB962C8B-B14F-4D97-AF65-F5344CB8AC3E}">
        <p14:creationId xmlns:p14="http://schemas.microsoft.com/office/powerpoint/2010/main" val="138416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B5C1B-C1A6-40F2-BEED-EE6F5C79C13B}"/>
              </a:ext>
            </a:extLst>
          </p:cNvPr>
          <p:cNvSpPr>
            <a:spLocks noGrp="1"/>
          </p:cNvSpPr>
          <p:nvPr>
            <p:ph idx="1"/>
          </p:nvPr>
        </p:nvSpPr>
        <p:spPr>
          <a:xfrm>
            <a:off x="1318034" y="1544968"/>
            <a:ext cx="10515600" cy="4351338"/>
          </a:xfrm>
        </p:spPr>
        <p:txBody>
          <a:bodyPr>
            <a:normAutofit fontScale="92500" lnSpcReduction="10000"/>
          </a:bodyPr>
          <a:lstStyle/>
          <a:p>
            <a:pPr lvl="0">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Work on state highway locations identified</a:t>
            </a:r>
          </a:p>
          <a:p>
            <a:pPr lvl="0">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Funding deadlines:</a:t>
            </a:r>
          </a:p>
          <a:p>
            <a:pPr lvl="1">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By 2024: Enter into all construction contracts</a:t>
            </a:r>
          </a:p>
          <a:p>
            <a:pPr lvl="1">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By 2026: Expend all funds</a:t>
            </a:r>
          </a:p>
          <a:p>
            <a:pPr>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Sequence work based on challenge areas</a:t>
            </a:r>
          </a:p>
          <a:p>
            <a:pPr>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Streamline permitting</a:t>
            </a:r>
          </a:p>
          <a:p>
            <a:pPr>
              <a:spcAft>
                <a:spcPts val="1800"/>
              </a:spcAft>
              <a:buClr>
                <a:srgbClr val="00B0F0"/>
              </a:buClr>
              <a:buSzPct val="120000"/>
            </a:pPr>
            <a:r>
              <a:rPr lang="en-US" dirty="0">
                <a:solidFill>
                  <a:srgbClr val="1F4E79"/>
                </a:solidFill>
                <a:latin typeface="Arial" panose="020B0604020202020204" pitchFamily="34" charset="0"/>
                <a:cs typeface="Arial" panose="020B0604020202020204" pitchFamily="34" charset="0"/>
              </a:rPr>
              <a:t>Project delivery tools</a:t>
            </a:r>
          </a:p>
        </p:txBody>
      </p:sp>
      <p:sp>
        <p:nvSpPr>
          <p:cNvPr id="4" name="Rectangle 3">
            <a:extLst>
              <a:ext uri="{FF2B5EF4-FFF2-40B4-BE49-F238E27FC236}">
                <a16:creationId xmlns:a16="http://schemas.microsoft.com/office/drawing/2014/main" id="{414D500D-2BA2-4A8A-8906-0D6F5C78D11C}"/>
              </a:ext>
            </a:extLst>
          </p:cNvPr>
          <p:cNvSpPr/>
          <p:nvPr/>
        </p:nvSpPr>
        <p:spPr>
          <a:xfrm>
            <a:off x="0" y="-33378"/>
            <a:ext cx="12192000" cy="97493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23D3FC9-A7F6-4129-82FA-C581DEC991CA}"/>
              </a:ext>
            </a:extLst>
          </p:cNvPr>
          <p:cNvSpPr txBox="1">
            <a:spLocks/>
          </p:cNvSpPr>
          <p:nvPr/>
        </p:nvSpPr>
        <p:spPr>
          <a:xfrm>
            <a:off x="423487" y="111191"/>
            <a:ext cx="1134502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Delivery Strategy</a:t>
            </a:r>
          </a:p>
        </p:txBody>
      </p:sp>
    </p:spTree>
    <p:extLst>
      <p:ext uri="{BB962C8B-B14F-4D97-AF65-F5344CB8AC3E}">
        <p14:creationId xmlns:p14="http://schemas.microsoft.com/office/powerpoint/2010/main" val="367288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BA3B8796-899E-47CF-B22D-74BEA69E04B5}"/>
              </a:ext>
            </a:extLst>
          </p:cNvPr>
          <p:cNvSpPr txBox="1">
            <a:spLocks/>
          </p:cNvSpPr>
          <p:nvPr/>
        </p:nvSpPr>
        <p:spPr>
          <a:xfrm>
            <a:off x="597301" y="1172703"/>
            <a:ext cx="10925175" cy="5636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dirty="0">
              <a:solidFill>
                <a:srgbClr val="1F4E79"/>
              </a:solidFill>
              <a:latin typeface="Arial" panose="020B0604020202020204" pitchFamily="34" charset="0"/>
              <a:cs typeface="Arial" panose="020B0604020202020204" pitchFamily="34" charset="0"/>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sym typeface="Wingdings"/>
            </a:endParaRPr>
          </a:p>
          <a:p>
            <a:pPr>
              <a:lnSpc>
                <a:spcPct val="150000"/>
              </a:lnSpc>
              <a:buClr>
                <a:srgbClr val="00B0F0"/>
              </a:buClr>
            </a:pPr>
            <a:endParaRPr lang="en-US" sz="2400" dirty="0">
              <a:solidFill>
                <a:srgbClr val="1F4E79"/>
              </a:solidFill>
              <a:latin typeface="Arial" panose="020B0604020202020204" pitchFamily="34" charset="0"/>
              <a:cs typeface="Arial" panose="020B0604020202020204" pitchFamily="34" charset="0"/>
            </a:endParaRPr>
          </a:p>
          <a:p>
            <a:pPr marL="0" indent="0">
              <a:lnSpc>
                <a:spcPct val="150000"/>
              </a:lnSpc>
              <a:buClr>
                <a:srgbClr val="00B0F0"/>
              </a:buClr>
              <a:buFont typeface="Arial" panose="020B0604020202020204" pitchFamily="34" charset="0"/>
              <a:buNone/>
            </a:pPr>
            <a:endParaRPr lang="en-US" dirty="0">
              <a:solidFill>
                <a:srgbClr val="93EAF1"/>
              </a:solidFill>
              <a:latin typeface="Century Gothic" panose="020B0502020202020204" pitchFamily="34" charset="0"/>
            </a:endParaRPr>
          </a:p>
          <a:p>
            <a:pPr marL="0" indent="0">
              <a:buFont typeface="Arial" panose="020B0604020202020204" pitchFamily="34" charset="0"/>
              <a:buNone/>
            </a:pPr>
            <a:endParaRPr lang="en-US" dirty="0">
              <a:solidFill>
                <a:srgbClr val="93EAF1"/>
              </a:solidFill>
            </a:endParaRPr>
          </a:p>
        </p:txBody>
      </p:sp>
      <p:sp>
        <p:nvSpPr>
          <p:cNvPr id="10" name="Rectangle 9">
            <a:extLst>
              <a:ext uri="{FF2B5EF4-FFF2-40B4-BE49-F238E27FC236}">
                <a16:creationId xmlns:a16="http://schemas.microsoft.com/office/drawing/2014/main" id="{E0C969F4-EB99-4452-8013-E6B3A5E04607}"/>
              </a:ext>
            </a:extLst>
          </p:cNvPr>
          <p:cNvSpPr/>
          <p:nvPr/>
        </p:nvSpPr>
        <p:spPr>
          <a:xfrm>
            <a:off x="0" y="0"/>
            <a:ext cx="12192000" cy="1025946"/>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D1F16D63-9638-4955-A891-547C321ACACF}"/>
              </a:ext>
            </a:extLst>
          </p:cNvPr>
          <p:cNvSpPr txBox="1">
            <a:spLocks/>
          </p:cNvSpPr>
          <p:nvPr/>
        </p:nvSpPr>
        <p:spPr>
          <a:xfrm>
            <a:off x="526597" y="-1440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What’s Next</a:t>
            </a:r>
          </a:p>
        </p:txBody>
      </p:sp>
      <p:sp>
        <p:nvSpPr>
          <p:cNvPr id="6" name="TextBox 5">
            <a:extLst>
              <a:ext uri="{FF2B5EF4-FFF2-40B4-BE49-F238E27FC236}">
                <a16:creationId xmlns:a16="http://schemas.microsoft.com/office/drawing/2014/main" id="{ACF40B8F-8EC7-444A-9B22-6474F8C744EB}"/>
              </a:ext>
            </a:extLst>
          </p:cNvPr>
          <p:cNvSpPr txBox="1"/>
          <p:nvPr/>
        </p:nvSpPr>
        <p:spPr>
          <a:xfrm>
            <a:off x="594359" y="1314624"/>
            <a:ext cx="11597641" cy="5016758"/>
          </a:xfrm>
          <a:prstGeom prst="rect">
            <a:avLst/>
          </a:prstGeom>
          <a:noFill/>
        </p:spPr>
        <p:txBody>
          <a:bodyPr wrap="square">
            <a:spAutoFit/>
          </a:bodyPr>
          <a:lstStyle/>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CDT is moving forward with a competitive procurement of 3,000 miles of fiber and related materials by the first week in March.</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CDT will deliver the SB 156 status report to the Legislature by March 1</a:t>
            </a:r>
            <a:r>
              <a:rPr lang="en-US" sz="2000" baseline="30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st</a:t>
            </a: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Updated system information recommendation of sequency of work on statewide network in April.</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Finalized design of network </a:t>
            </a:r>
            <a:r>
              <a:rPr lang="en-US" sz="2000" dirty="0">
                <a:solidFill>
                  <a:srgbClr val="1F4E79"/>
                </a:solidFill>
                <a:latin typeface="Arial" panose="020B0604020202020204" pitchFamily="34" charset="0"/>
                <a:cs typeface="Arial" panose="020B0604020202020204" pitchFamily="34" charset="0"/>
              </a:rPr>
              <a:t>by July.</a:t>
            </a: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Fiber to be included in a dozen existing transportation projects that will be in construction by</a:t>
            </a:r>
            <a:r>
              <a:rPr lang="en-US" sz="2000" dirty="0">
                <a:solidFill>
                  <a:srgbClr val="1F4E79"/>
                </a:solidFill>
                <a:latin typeface="Arial" panose="020B0604020202020204" pitchFamily="34" charset="0"/>
                <a:cs typeface="Arial" panose="020B0604020202020204" pitchFamily="34" charset="0"/>
              </a:rPr>
              <a:t> July</a:t>
            </a: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Fiber to be included in another 80 plus projects that are currently in the preconstruction phase.</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Preconstruction to begin on 6,000 miles of constructed segments between now and July.</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latin typeface="Arial" panose="020B0604020202020204" pitchFamily="34" charset="0"/>
                <a:ea typeface="Times New Roman" panose="02020603050405020304" pitchFamily="18" charset="0"/>
                <a:cs typeface="Arial" panose="020B0604020202020204" pitchFamily="34" charset="0"/>
              </a:rPr>
              <a:t>Anticipate seeing projects in construction as soon as 2023.</a:t>
            </a:r>
          </a:p>
          <a:p>
            <a:pPr marL="342900" marR="0" lvl="0" indent="-342900">
              <a:spcBef>
                <a:spcPts val="1800"/>
              </a:spcBef>
              <a:spcAft>
                <a:spcPts val="0"/>
              </a:spcAft>
              <a:buClr>
                <a:srgbClr val="00B0F0"/>
              </a:buClr>
              <a:buSzPct val="99000"/>
              <a:buFont typeface="Symbol" panose="05050102010706020507" pitchFamily="18" charset="2"/>
              <a:buChar char=""/>
            </a:pPr>
            <a:r>
              <a:rPr lang="en-US" sz="2000" dirty="0">
                <a:solidFill>
                  <a:srgbClr val="1F4E79"/>
                </a:solidFill>
                <a:effectLst/>
                <a:latin typeface="Arial" panose="020B0604020202020204" pitchFamily="34" charset="0"/>
                <a:ea typeface="Times New Roman" panose="02020603050405020304" pitchFamily="18" charset="0"/>
                <a:cs typeface="Arial" panose="020B0604020202020204" pitchFamily="34" charset="0"/>
              </a:rPr>
              <a:t>IRUs and lease agreements to follow.</a:t>
            </a:r>
            <a:endParaRPr lang="en-US" sz="2000" dirty="0">
              <a:solidFill>
                <a:srgbClr val="1F4E79"/>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17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22506-B7CE-4353-B2EF-3EBFDAF8F4A4}"/>
              </a:ext>
            </a:extLst>
          </p:cNvPr>
          <p:cNvSpPr/>
          <p:nvPr/>
        </p:nvSpPr>
        <p:spPr>
          <a:xfrm>
            <a:off x="0" y="0"/>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055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Broadband For All</a:t>
            </a:r>
          </a:p>
        </p:txBody>
      </p:sp>
      <p:sp>
        <p:nvSpPr>
          <p:cNvPr id="3" name="Content Placeholder 2">
            <a:extLst>
              <a:ext uri="{FF2B5EF4-FFF2-40B4-BE49-F238E27FC236}">
                <a16:creationId xmlns:a16="http://schemas.microsoft.com/office/drawing/2014/main" id="{97CA5CEB-C73D-4DE9-97F5-2AE0F628EC21}"/>
              </a:ext>
            </a:extLst>
          </p:cNvPr>
          <p:cNvSpPr>
            <a:spLocks noGrp="1"/>
          </p:cNvSpPr>
          <p:nvPr>
            <p:ph idx="1"/>
          </p:nvPr>
        </p:nvSpPr>
        <p:spPr>
          <a:xfrm>
            <a:off x="838200" y="1852258"/>
            <a:ext cx="10515600" cy="4351338"/>
          </a:xfrm>
        </p:spPr>
        <p:txBody>
          <a:bodyPr/>
          <a:lstStyle/>
          <a:p>
            <a:pPr marL="0" indent="0">
              <a:buNone/>
            </a:pPr>
            <a:endParaRPr lang="en-US" b="0" i="0" dirty="0">
              <a:solidFill>
                <a:srgbClr val="333333"/>
              </a:solidFill>
              <a:effectLst/>
              <a:latin typeface="Source Sans Pro" panose="020B0503030403020204" pitchFamily="34" charset="0"/>
            </a:endParaRPr>
          </a:p>
          <a:p>
            <a:pPr marL="0" indent="0">
              <a:buNone/>
            </a:pPr>
            <a:endParaRPr lang="en-US" b="0" i="0" dirty="0">
              <a:solidFill>
                <a:srgbClr val="333333"/>
              </a:solidFill>
              <a:effectLst/>
              <a:latin typeface="Source Sans Pro" panose="020B0503030403020204" pitchFamily="34" charset="0"/>
            </a:endParaRPr>
          </a:p>
          <a:p>
            <a:pPr marL="0" indent="0">
              <a:buNone/>
            </a:pPr>
            <a:endParaRPr lang="en-US" dirty="0">
              <a:solidFill>
                <a:srgbClr val="333333"/>
              </a:solidFill>
              <a:latin typeface="Source Sans Pro" panose="020B0503030403020204" pitchFamily="34" charset="0"/>
            </a:endParaRPr>
          </a:p>
        </p:txBody>
      </p:sp>
      <p:sp>
        <p:nvSpPr>
          <p:cNvPr id="2" name="Rectangle 1">
            <a:extLst>
              <a:ext uri="{FF2B5EF4-FFF2-40B4-BE49-F238E27FC236}">
                <a16:creationId xmlns:a16="http://schemas.microsoft.com/office/drawing/2014/main" id="{9CD4F06A-4D5A-443E-931B-21F65FB77BC2}"/>
              </a:ext>
            </a:extLst>
          </p:cNvPr>
          <p:cNvSpPr/>
          <p:nvPr/>
        </p:nvSpPr>
        <p:spPr>
          <a:xfrm>
            <a:off x="5729410" y="2217241"/>
            <a:ext cx="4262705" cy="923330"/>
          </a:xfrm>
          <a:prstGeom prst="rect">
            <a:avLst/>
          </a:prstGeom>
          <a:noFill/>
        </p:spPr>
        <p:txBody>
          <a:bodyPr wrap="none" lIns="91440" tIns="45720" rIns="91440" bIns="45720">
            <a:spAutoFit/>
          </a:bodyPr>
          <a:lstStyle/>
          <a:p>
            <a:pPr algn="ctr"/>
            <a:r>
              <a:rPr lang="en-US" sz="54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rPr>
              <a:t>A</a:t>
            </a:r>
            <a:r>
              <a:rPr lang="en-US" sz="5400" b="1" cap="none" spc="100" dirty="0">
                <a:ln w="0">
                  <a:solidFill>
                    <a:srgbClr val="1F4E79"/>
                  </a:solidFill>
                  <a:prstDash val="solid"/>
                </a:ln>
                <a:solidFill>
                  <a:srgbClr val="00B0F0"/>
                </a:solidFill>
                <a:effectLst/>
                <a:latin typeface="Arial" panose="020B0604020202020204" pitchFamily="34" charset="0"/>
                <a:cs typeface="Arial" panose="020B0604020202020204" pitchFamily="34" charset="0"/>
              </a:rPr>
              <a:t>f</a:t>
            </a:r>
            <a:r>
              <a:rPr lang="en-US" sz="54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rPr>
              <a:t>fordability</a:t>
            </a:r>
          </a:p>
        </p:txBody>
      </p:sp>
      <p:sp>
        <p:nvSpPr>
          <p:cNvPr id="9" name="Rectangle 8">
            <a:extLst>
              <a:ext uri="{FF2B5EF4-FFF2-40B4-BE49-F238E27FC236}">
                <a16:creationId xmlns:a16="http://schemas.microsoft.com/office/drawing/2014/main" id="{074AC789-693E-43F9-8FB0-2820B6CBF608}"/>
              </a:ext>
            </a:extLst>
          </p:cNvPr>
          <p:cNvSpPr/>
          <p:nvPr/>
        </p:nvSpPr>
        <p:spPr>
          <a:xfrm>
            <a:off x="3160063" y="3429000"/>
            <a:ext cx="3313729" cy="923330"/>
          </a:xfrm>
          <a:prstGeom prst="rect">
            <a:avLst/>
          </a:prstGeom>
          <a:noFill/>
        </p:spPr>
        <p:txBody>
          <a:bodyPr wrap="none" lIns="91440" tIns="45720" rIns="91440" bIns="45720">
            <a:spAutoFit/>
          </a:bodyPr>
          <a:lstStyle/>
          <a:p>
            <a:pPr algn="ctr"/>
            <a:r>
              <a:rPr lang="en-US" sz="54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rPr>
              <a:t>A</a:t>
            </a:r>
            <a:r>
              <a:rPr lang="en-US" sz="5400" b="1" spc="100" dirty="0">
                <a:ln w="0">
                  <a:solidFill>
                    <a:srgbClr val="1F4E79"/>
                  </a:solidFill>
                  <a:prstDash val="solid"/>
                </a:ln>
                <a:solidFill>
                  <a:srgbClr val="00B0F0"/>
                </a:solidFill>
                <a:latin typeface="Arial" panose="020B0604020202020204" pitchFamily="34" charset="0"/>
                <a:cs typeface="Arial" panose="020B0604020202020204" pitchFamily="34" charset="0"/>
              </a:rPr>
              <a:t>doption</a:t>
            </a:r>
            <a:endParaRPr lang="en-US" sz="54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1705CD4-3B05-4D63-A887-94BEF51E5C66}"/>
              </a:ext>
            </a:extLst>
          </p:cNvPr>
          <p:cNvSpPr/>
          <p:nvPr/>
        </p:nvSpPr>
        <p:spPr>
          <a:xfrm>
            <a:off x="1621833" y="5093259"/>
            <a:ext cx="8581195" cy="861774"/>
          </a:xfrm>
          <a:prstGeom prst="rect">
            <a:avLst/>
          </a:prstGeom>
          <a:noFill/>
        </p:spPr>
        <p:txBody>
          <a:bodyPr wrap="none" lIns="91440" tIns="45720" rIns="91440" bIns="45720">
            <a:spAutoFit/>
          </a:bodyPr>
          <a:lstStyle/>
          <a:p>
            <a:pPr algn="ctr"/>
            <a:r>
              <a:rPr lang="en-US" sz="50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rPr>
              <a:t>Digital Equity and Inclusion</a:t>
            </a:r>
          </a:p>
        </p:txBody>
      </p:sp>
      <p:sp>
        <p:nvSpPr>
          <p:cNvPr id="8" name="Rectangle 7">
            <a:extLst>
              <a:ext uri="{FF2B5EF4-FFF2-40B4-BE49-F238E27FC236}">
                <a16:creationId xmlns:a16="http://schemas.microsoft.com/office/drawing/2014/main" id="{01E8EA9D-CC1A-4BD5-B302-0A13A7C29180}"/>
              </a:ext>
            </a:extLst>
          </p:cNvPr>
          <p:cNvSpPr/>
          <p:nvPr/>
        </p:nvSpPr>
        <p:spPr>
          <a:xfrm>
            <a:off x="2535515" y="1390593"/>
            <a:ext cx="2608407" cy="923330"/>
          </a:xfrm>
          <a:prstGeom prst="rect">
            <a:avLst/>
          </a:prstGeom>
          <a:noFill/>
        </p:spPr>
        <p:txBody>
          <a:bodyPr wrap="none" lIns="91440" tIns="45720" rIns="91440" bIns="45720">
            <a:spAutoFit/>
          </a:bodyPr>
          <a:lstStyle/>
          <a:p>
            <a:pPr algn="ctr"/>
            <a:r>
              <a:rPr lang="en-US" sz="5400" b="1" cap="none" spc="0" dirty="0">
                <a:ln w="0">
                  <a:solidFill>
                    <a:srgbClr val="1F4E79"/>
                  </a:solidFill>
                  <a:prstDash val="solid"/>
                </a:ln>
                <a:solidFill>
                  <a:srgbClr val="00B0F0"/>
                </a:solidFill>
                <a:effectLst/>
                <a:latin typeface="Arial" panose="020B0604020202020204" pitchFamily="34" charset="0"/>
                <a:cs typeface="Arial" panose="020B0604020202020204" pitchFamily="34" charset="0"/>
              </a:rPr>
              <a:t>Access</a:t>
            </a:r>
          </a:p>
        </p:txBody>
      </p:sp>
    </p:spTree>
    <p:extLst>
      <p:ext uri="{BB962C8B-B14F-4D97-AF65-F5344CB8AC3E}">
        <p14:creationId xmlns:p14="http://schemas.microsoft.com/office/powerpoint/2010/main" val="387193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AC610-AEB5-4866-BD5A-BFC5E2F6FAFD}"/>
              </a:ext>
            </a:extLst>
          </p:cNvPr>
          <p:cNvSpPr/>
          <p:nvPr/>
        </p:nvSpPr>
        <p:spPr>
          <a:xfrm>
            <a:off x="0" y="1709738"/>
            <a:ext cx="12192000" cy="3333465"/>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A8C9EEC0-9E37-4902-AFDE-FEB9EB21F864}"/>
              </a:ext>
            </a:extLst>
          </p:cNvPr>
          <p:cNvSpPr txBox="1">
            <a:spLocks/>
          </p:cNvSpPr>
          <p:nvPr/>
        </p:nvSpPr>
        <p:spPr>
          <a:xfrm>
            <a:off x="751847" y="1917851"/>
            <a:ext cx="10544331" cy="231605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66CC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Scott Adams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Deputy Director Broadband and Digital Literacy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Technology</a:t>
            </a:r>
            <a:endPar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329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22506-B7CE-4353-B2EF-3EBFDAF8F4A4}"/>
              </a:ext>
            </a:extLst>
          </p:cNvPr>
          <p:cNvSpPr/>
          <p:nvPr/>
        </p:nvSpPr>
        <p:spPr>
          <a:xfrm>
            <a:off x="0" y="0"/>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055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Broadband For All</a:t>
            </a:r>
          </a:p>
        </p:txBody>
      </p:sp>
      <p:sp>
        <p:nvSpPr>
          <p:cNvPr id="3" name="Content Placeholder 2">
            <a:extLst>
              <a:ext uri="{FF2B5EF4-FFF2-40B4-BE49-F238E27FC236}">
                <a16:creationId xmlns:a16="http://schemas.microsoft.com/office/drawing/2014/main" id="{97CA5CEB-C73D-4DE9-97F5-2AE0F628EC21}"/>
              </a:ext>
            </a:extLst>
          </p:cNvPr>
          <p:cNvSpPr>
            <a:spLocks noGrp="1"/>
          </p:cNvSpPr>
          <p:nvPr>
            <p:ph idx="1"/>
          </p:nvPr>
        </p:nvSpPr>
        <p:spPr>
          <a:xfrm>
            <a:off x="1061653" y="1617126"/>
            <a:ext cx="10515600" cy="4351338"/>
          </a:xfrm>
        </p:spPr>
        <p:txBody>
          <a:bodyPr/>
          <a:lstStyle/>
          <a:p>
            <a:pPr marL="0" indent="0">
              <a:buNone/>
            </a:pPr>
            <a:endParaRPr lang="en-US" b="0" i="0" dirty="0">
              <a:solidFill>
                <a:srgbClr val="333333"/>
              </a:solidFill>
              <a:effectLst/>
              <a:latin typeface="Source Sans Pro" panose="020B0503030403020204" pitchFamily="34" charset="0"/>
            </a:endParaRPr>
          </a:p>
          <a:p>
            <a:pPr marL="0" indent="0">
              <a:buNone/>
            </a:pPr>
            <a:endParaRPr lang="en-US" b="0" i="0" dirty="0">
              <a:solidFill>
                <a:srgbClr val="333333"/>
              </a:solidFill>
              <a:effectLst/>
              <a:latin typeface="Source Sans Pro" panose="020B0503030403020204" pitchFamily="34" charset="0"/>
            </a:endParaRPr>
          </a:p>
          <a:p>
            <a:pPr marL="0" indent="0">
              <a:buNone/>
            </a:pPr>
            <a:endParaRPr lang="en-US" dirty="0">
              <a:solidFill>
                <a:srgbClr val="333333"/>
              </a:solidFill>
              <a:latin typeface="Source Sans Pro" panose="020B0503030403020204" pitchFamily="34" charset="0"/>
            </a:endParaRPr>
          </a:p>
        </p:txBody>
      </p:sp>
      <p:sp>
        <p:nvSpPr>
          <p:cNvPr id="2" name="Rectangle 1">
            <a:extLst>
              <a:ext uri="{FF2B5EF4-FFF2-40B4-BE49-F238E27FC236}">
                <a16:creationId xmlns:a16="http://schemas.microsoft.com/office/drawing/2014/main" id="{9CD4F06A-4D5A-443E-931B-21F65FB77BC2}"/>
              </a:ext>
            </a:extLst>
          </p:cNvPr>
          <p:cNvSpPr/>
          <p:nvPr/>
        </p:nvSpPr>
        <p:spPr>
          <a:xfrm>
            <a:off x="2636432" y="1501035"/>
            <a:ext cx="6699270" cy="646331"/>
          </a:xfrm>
          <a:prstGeom prst="rect">
            <a:avLst/>
          </a:prstGeom>
          <a:noFill/>
        </p:spPr>
        <p:txBody>
          <a:bodyPr wrap="none" lIns="91440" tIns="45720" rIns="91440" bIns="45720">
            <a:spAutoFit/>
          </a:bodyPr>
          <a:lstStyle/>
          <a:p>
            <a:pPr algn="ctr"/>
            <a:r>
              <a:rPr lang="en-US" sz="3600" b="1" cap="none" spc="0" dirty="0">
                <a:ln w="0">
                  <a:solidFill>
                    <a:srgbClr val="1F4E79"/>
                  </a:solidFill>
                  <a:prstDash val="solid"/>
                </a:ln>
                <a:solidFill>
                  <a:srgbClr val="66CCFF"/>
                </a:solidFill>
                <a:effectLst/>
                <a:latin typeface="Arial" panose="020B0604020202020204" pitchFamily="34" charset="0"/>
                <a:cs typeface="Arial" panose="020B0604020202020204" pitchFamily="34" charset="0"/>
              </a:rPr>
              <a:t>California Broadband Council</a:t>
            </a:r>
          </a:p>
        </p:txBody>
      </p:sp>
      <p:sp>
        <p:nvSpPr>
          <p:cNvPr id="9" name="Rectangle 8">
            <a:extLst>
              <a:ext uri="{FF2B5EF4-FFF2-40B4-BE49-F238E27FC236}">
                <a16:creationId xmlns:a16="http://schemas.microsoft.com/office/drawing/2014/main" id="{074AC789-693E-43F9-8FB0-2820B6CBF608}"/>
              </a:ext>
            </a:extLst>
          </p:cNvPr>
          <p:cNvSpPr/>
          <p:nvPr/>
        </p:nvSpPr>
        <p:spPr>
          <a:xfrm>
            <a:off x="2773232" y="4102666"/>
            <a:ext cx="6425670" cy="646331"/>
          </a:xfrm>
          <a:prstGeom prst="rect">
            <a:avLst/>
          </a:prstGeom>
          <a:noFill/>
        </p:spPr>
        <p:txBody>
          <a:bodyPr wrap="none" lIns="91440" tIns="45720" rIns="91440" bIns="45720">
            <a:spAutoFit/>
          </a:bodyPr>
          <a:lstStyle/>
          <a:p>
            <a:pPr algn="ctr"/>
            <a:r>
              <a:rPr lang="en-US" sz="3600" b="1" dirty="0">
                <a:ln w="0">
                  <a:solidFill>
                    <a:srgbClr val="1F4E79"/>
                  </a:solidFill>
                  <a:prstDash val="solid"/>
                </a:ln>
                <a:solidFill>
                  <a:srgbClr val="66CCFF"/>
                </a:solidFill>
                <a:latin typeface="Arial" panose="020B0604020202020204" pitchFamily="34" charset="0"/>
                <a:cs typeface="Arial" panose="020B0604020202020204" pitchFamily="34" charset="0"/>
              </a:rPr>
              <a:t>2020 Broadband Action Plan</a:t>
            </a:r>
          </a:p>
        </p:txBody>
      </p:sp>
      <p:sp>
        <p:nvSpPr>
          <p:cNvPr id="10" name="Rectangle 9">
            <a:extLst>
              <a:ext uri="{FF2B5EF4-FFF2-40B4-BE49-F238E27FC236}">
                <a16:creationId xmlns:a16="http://schemas.microsoft.com/office/drawing/2014/main" id="{01705CD4-3B05-4D63-A887-94BEF51E5C66}"/>
              </a:ext>
            </a:extLst>
          </p:cNvPr>
          <p:cNvSpPr/>
          <p:nvPr/>
        </p:nvSpPr>
        <p:spPr>
          <a:xfrm>
            <a:off x="1777223" y="5519475"/>
            <a:ext cx="8417689" cy="646331"/>
          </a:xfrm>
          <a:prstGeom prst="rect">
            <a:avLst/>
          </a:prstGeom>
          <a:noFill/>
        </p:spPr>
        <p:txBody>
          <a:bodyPr wrap="none" lIns="91440" tIns="45720" rIns="91440" bIns="45720">
            <a:spAutoFit/>
          </a:bodyPr>
          <a:lstStyle/>
          <a:p>
            <a:pPr algn="ctr"/>
            <a:r>
              <a:rPr lang="en-US" sz="3600" b="1" dirty="0">
                <a:ln w="0">
                  <a:solidFill>
                    <a:srgbClr val="1F4E79"/>
                  </a:solidFill>
                  <a:prstDash val="solid"/>
                </a:ln>
                <a:solidFill>
                  <a:srgbClr val="66CCFF"/>
                </a:solidFill>
                <a:latin typeface="Arial" panose="020B0604020202020204" pitchFamily="34" charset="0"/>
                <a:cs typeface="Arial" panose="020B0604020202020204" pitchFamily="34" charset="0"/>
              </a:rPr>
              <a:t>2021 Middle-Mile Broadband Initiative</a:t>
            </a:r>
          </a:p>
        </p:txBody>
      </p:sp>
      <p:sp>
        <p:nvSpPr>
          <p:cNvPr id="12" name="Rectangle 11">
            <a:extLst>
              <a:ext uri="{FF2B5EF4-FFF2-40B4-BE49-F238E27FC236}">
                <a16:creationId xmlns:a16="http://schemas.microsoft.com/office/drawing/2014/main" id="{7B4861FC-F94E-44C7-858B-2C4F3E44C82C}"/>
              </a:ext>
            </a:extLst>
          </p:cNvPr>
          <p:cNvSpPr/>
          <p:nvPr/>
        </p:nvSpPr>
        <p:spPr>
          <a:xfrm>
            <a:off x="3136569" y="2677261"/>
            <a:ext cx="5698996" cy="646331"/>
          </a:xfrm>
          <a:prstGeom prst="rect">
            <a:avLst/>
          </a:prstGeom>
          <a:noFill/>
        </p:spPr>
        <p:txBody>
          <a:bodyPr wrap="none" lIns="91440" tIns="45720" rIns="91440" bIns="45720">
            <a:spAutoFit/>
          </a:bodyPr>
          <a:lstStyle/>
          <a:p>
            <a:pPr algn="ctr"/>
            <a:r>
              <a:rPr lang="en-US" sz="3600" b="1" dirty="0">
                <a:ln w="0">
                  <a:solidFill>
                    <a:srgbClr val="1F4E79"/>
                  </a:solidFill>
                  <a:prstDash val="solid"/>
                </a:ln>
                <a:solidFill>
                  <a:srgbClr val="66CCFF"/>
                </a:solidFill>
                <a:latin typeface="Arial" panose="020B0604020202020204" pitchFamily="34" charset="0"/>
                <a:cs typeface="Arial" panose="020B0604020202020204" pitchFamily="34" charset="0"/>
              </a:rPr>
              <a:t>Executive Order N-73-20</a:t>
            </a:r>
          </a:p>
        </p:txBody>
      </p:sp>
      <p:sp>
        <p:nvSpPr>
          <p:cNvPr id="7" name="Arrow: Down 6">
            <a:extLst>
              <a:ext uri="{FF2B5EF4-FFF2-40B4-BE49-F238E27FC236}">
                <a16:creationId xmlns:a16="http://schemas.microsoft.com/office/drawing/2014/main" id="{AAF9B211-7DDE-4A2C-AFFD-549CB27E2B87}"/>
              </a:ext>
            </a:extLst>
          </p:cNvPr>
          <p:cNvSpPr/>
          <p:nvPr/>
        </p:nvSpPr>
        <p:spPr>
          <a:xfrm>
            <a:off x="5903336" y="2147366"/>
            <a:ext cx="165463" cy="529895"/>
          </a:xfrm>
          <a:prstGeom prst="downArrow">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E3459C48-C14E-482E-8F29-8858F867AEBF}"/>
              </a:ext>
            </a:extLst>
          </p:cNvPr>
          <p:cNvSpPr/>
          <p:nvPr/>
        </p:nvSpPr>
        <p:spPr>
          <a:xfrm>
            <a:off x="5903336" y="3457038"/>
            <a:ext cx="165463" cy="529895"/>
          </a:xfrm>
          <a:prstGeom prst="downArrow">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D7016E45-4EAB-4A29-A3A5-E6F7E8DC4BAB}"/>
              </a:ext>
            </a:extLst>
          </p:cNvPr>
          <p:cNvSpPr/>
          <p:nvPr/>
        </p:nvSpPr>
        <p:spPr>
          <a:xfrm>
            <a:off x="5903336" y="4810282"/>
            <a:ext cx="165463" cy="529895"/>
          </a:xfrm>
          <a:prstGeom prst="downArrow">
            <a:avLst/>
          </a:prstGeom>
          <a:solidFill>
            <a:srgbClr val="1F4E7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76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1399" y="2253119"/>
            <a:ext cx="11150601" cy="5323314"/>
          </a:xfrm>
        </p:spPr>
        <p:txBody>
          <a:bodyPr>
            <a:noAutofit/>
          </a:bodyPr>
          <a:lstStyle/>
          <a:p>
            <a:pPr lvl="0">
              <a:buClr>
                <a:srgbClr val="00ACD8"/>
              </a:buClr>
              <a:buSzPct val="130000"/>
            </a:pPr>
            <a:r>
              <a:rPr lang="en-US" dirty="0">
                <a:solidFill>
                  <a:srgbClr val="1F4E79"/>
                </a:solidFill>
                <a:latin typeface="Arial" panose="020B0604020202020204" pitchFamily="34" charset="0"/>
                <a:cs typeface="Arial" panose="020B0604020202020204" pitchFamily="34" charset="0"/>
              </a:rPr>
              <a:t>$6 billion investment over three years to: </a:t>
            </a:r>
          </a:p>
          <a:p>
            <a:pPr lvl="1">
              <a:buClr>
                <a:srgbClr val="00ACD8"/>
              </a:buClr>
              <a:buSzPct val="90000"/>
            </a:pPr>
            <a:r>
              <a:rPr lang="en-US" sz="2800" dirty="0">
                <a:solidFill>
                  <a:srgbClr val="1F4E79"/>
                </a:solidFill>
                <a:latin typeface="Arial" panose="020B0604020202020204" pitchFamily="34" charset="0"/>
                <a:cs typeface="Arial" panose="020B0604020202020204" pitchFamily="34" charset="0"/>
              </a:rPr>
              <a:t>Expand broadband infrastructure</a:t>
            </a:r>
          </a:p>
          <a:p>
            <a:pPr lvl="1">
              <a:buClr>
                <a:srgbClr val="00ACD8"/>
              </a:buClr>
              <a:buSzPct val="90000"/>
            </a:pPr>
            <a:r>
              <a:rPr lang="en-US" sz="2800" dirty="0">
                <a:solidFill>
                  <a:srgbClr val="1F4E79"/>
                </a:solidFill>
                <a:latin typeface="Arial" panose="020B0604020202020204" pitchFamily="34" charset="0"/>
                <a:cs typeface="Arial" panose="020B0604020202020204" pitchFamily="34" charset="0"/>
              </a:rPr>
              <a:t>Increase affordability</a:t>
            </a:r>
          </a:p>
          <a:p>
            <a:pPr lvl="1">
              <a:buClr>
                <a:srgbClr val="00ACD8"/>
              </a:buClr>
              <a:buSzPct val="90000"/>
            </a:pPr>
            <a:r>
              <a:rPr lang="en-US" sz="2800" dirty="0">
                <a:solidFill>
                  <a:srgbClr val="1F4E79"/>
                </a:solidFill>
                <a:latin typeface="Arial" panose="020B0604020202020204" pitchFamily="34" charset="0"/>
                <a:cs typeface="Arial" panose="020B0604020202020204" pitchFamily="34" charset="0"/>
              </a:rPr>
              <a:t>Enhance access to broadband for all Californians</a:t>
            </a:r>
            <a:br>
              <a:rPr lang="en-US" sz="2800" dirty="0">
                <a:solidFill>
                  <a:srgbClr val="1F4E79"/>
                </a:solidFill>
                <a:latin typeface="Arial" panose="020B0604020202020204" pitchFamily="34" charset="0"/>
                <a:cs typeface="Arial" panose="020B0604020202020204" pitchFamily="34" charset="0"/>
              </a:rPr>
            </a:br>
            <a:endParaRPr lang="en-US" sz="2800" dirty="0">
              <a:solidFill>
                <a:srgbClr val="1F4E79"/>
              </a:solidFill>
              <a:latin typeface="Arial" panose="020B0604020202020204" pitchFamily="34" charset="0"/>
              <a:cs typeface="Arial" panose="020B0604020202020204" pitchFamily="34" charset="0"/>
            </a:endParaRPr>
          </a:p>
          <a:p>
            <a:pPr>
              <a:buClr>
                <a:srgbClr val="00ACD8"/>
              </a:buClr>
              <a:buSzPct val="130000"/>
              <a:buFont typeface="Wingdings" panose="05000000000000000000" pitchFamily="2" charset="2"/>
              <a:buChar char="Ø"/>
            </a:pPr>
            <a:r>
              <a:rPr lang="en-US" dirty="0">
                <a:solidFill>
                  <a:srgbClr val="1F4E79"/>
                </a:solidFill>
                <a:latin typeface="Arial" panose="020B0604020202020204" pitchFamily="34" charset="0"/>
                <a:cs typeface="Arial" panose="020B0604020202020204" pitchFamily="34" charset="0"/>
              </a:rPr>
              <a:t> $3.25 billion to develop, acquire, construct, maintain and operate </a:t>
            </a:r>
            <a:br>
              <a:rPr lang="en-US" dirty="0">
                <a:solidFill>
                  <a:srgbClr val="1F4E79"/>
                </a:solidFill>
                <a:latin typeface="Arial" panose="020B0604020202020204" pitchFamily="34" charset="0"/>
                <a:cs typeface="Arial" panose="020B0604020202020204" pitchFamily="34" charset="0"/>
              </a:rPr>
            </a:br>
            <a:r>
              <a:rPr lang="en-US" dirty="0">
                <a:solidFill>
                  <a:srgbClr val="1F4E79"/>
                </a:solidFill>
                <a:latin typeface="Arial" panose="020B0604020202020204" pitchFamily="34" charset="0"/>
                <a:cs typeface="Arial" panose="020B0604020202020204" pitchFamily="34" charset="0"/>
              </a:rPr>
              <a:t>  a statewide “open-access </a:t>
            </a:r>
            <a:r>
              <a:rPr lang="en-US" b="1" dirty="0">
                <a:solidFill>
                  <a:srgbClr val="1F4E79"/>
                </a:solidFill>
                <a:latin typeface="Arial" panose="020B0604020202020204" pitchFamily="34" charset="0"/>
                <a:cs typeface="Arial" panose="020B0604020202020204" pitchFamily="34" charset="0"/>
              </a:rPr>
              <a:t>middle-mile</a:t>
            </a:r>
            <a:r>
              <a:rPr lang="en-US" dirty="0">
                <a:solidFill>
                  <a:srgbClr val="1F4E79"/>
                </a:solidFill>
                <a:latin typeface="Arial" panose="020B0604020202020204" pitchFamily="34" charset="0"/>
                <a:cs typeface="Arial" panose="020B0604020202020204" pitchFamily="34" charset="0"/>
              </a:rPr>
              <a:t>” network (CDT)</a:t>
            </a:r>
            <a:br>
              <a:rPr lang="en-US" dirty="0">
                <a:solidFill>
                  <a:srgbClr val="1F4E79"/>
                </a:solidFill>
                <a:latin typeface="Arial" panose="020B0604020202020204" pitchFamily="34" charset="0"/>
                <a:cs typeface="Arial" panose="020B0604020202020204" pitchFamily="34" charset="0"/>
              </a:rPr>
            </a:br>
            <a:endParaRPr lang="en-US" dirty="0">
              <a:solidFill>
                <a:srgbClr val="1F4E79"/>
              </a:solidFill>
              <a:latin typeface="Arial" panose="020B0604020202020204" pitchFamily="34" charset="0"/>
              <a:cs typeface="Arial" panose="020B0604020202020204" pitchFamily="34" charset="0"/>
            </a:endParaRPr>
          </a:p>
          <a:p>
            <a:pPr lvl="0">
              <a:buClr>
                <a:srgbClr val="00ACD8"/>
              </a:buClr>
              <a:buSzPct val="130000"/>
              <a:buFont typeface="Wingdings" panose="05000000000000000000" pitchFamily="2" charset="2"/>
              <a:buChar char="Ø"/>
            </a:pPr>
            <a:r>
              <a:rPr lang="en-US" dirty="0">
                <a:solidFill>
                  <a:srgbClr val="1F4E79"/>
                </a:solidFill>
                <a:latin typeface="Arial" panose="020B0604020202020204" pitchFamily="34" charset="0"/>
                <a:cs typeface="Arial" panose="020B0604020202020204" pitchFamily="34" charset="0"/>
              </a:rPr>
              <a:t>$2.75 billion for </a:t>
            </a:r>
            <a:r>
              <a:rPr lang="en-US" b="1" dirty="0">
                <a:solidFill>
                  <a:srgbClr val="1F4E79"/>
                </a:solidFill>
                <a:latin typeface="Arial" panose="020B0604020202020204" pitchFamily="34" charset="0"/>
                <a:cs typeface="Arial" panose="020B0604020202020204" pitchFamily="34" charset="0"/>
              </a:rPr>
              <a:t>last-mile</a:t>
            </a:r>
            <a:r>
              <a:rPr lang="en-US" dirty="0">
                <a:solidFill>
                  <a:srgbClr val="1F4E79"/>
                </a:solidFill>
                <a:latin typeface="Arial" panose="020B0604020202020204" pitchFamily="34" charset="0"/>
                <a:cs typeface="Arial" panose="020B0604020202020204" pitchFamily="34" charset="0"/>
              </a:rPr>
              <a:t> infrastructure grant programs (CPUC)</a:t>
            </a:r>
          </a:p>
          <a:p>
            <a:pPr marL="0" lvl="0" indent="0">
              <a:buClr>
                <a:srgbClr val="00ACD8"/>
              </a:buClr>
              <a:buSzPct val="130000"/>
              <a:buNone/>
            </a:pPr>
            <a:endParaRPr lang="en-US" sz="2300" dirty="0">
              <a:solidFill>
                <a:srgbClr val="1F4E79"/>
              </a:solidFill>
              <a:latin typeface="Arial" panose="020B0604020202020204" pitchFamily="34" charset="0"/>
              <a:cs typeface="Arial" panose="020B0604020202020204" pitchFamily="34" charset="0"/>
            </a:endParaRPr>
          </a:p>
          <a:p>
            <a:pPr marL="0" lvl="0" indent="0">
              <a:buClr>
                <a:srgbClr val="00ACD8"/>
              </a:buClr>
              <a:buSzPct val="130000"/>
              <a:buNone/>
            </a:pPr>
            <a:r>
              <a:rPr lang="en-US" sz="2300" dirty="0">
                <a:solidFill>
                  <a:srgbClr val="1F4E79"/>
                </a:solidFill>
                <a:latin typeface="Arial" panose="020B0604020202020204" pitchFamily="34" charset="0"/>
                <a:cs typeface="Arial" panose="020B0604020202020204" pitchFamily="34" charset="0"/>
              </a:rPr>
              <a:t/>
            </a:r>
            <a:br>
              <a:rPr lang="en-US" sz="2300" dirty="0">
                <a:solidFill>
                  <a:srgbClr val="1F4E79"/>
                </a:solidFill>
                <a:latin typeface="Arial" panose="020B0604020202020204" pitchFamily="34" charset="0"/>
                <a:cs typeface="Arial" panose="020B0604020202020204" pitchFamily="34" charset="0"/>
              </a:rPr>
            </a:br>
            <a:endParaRPr lang="en-US" sz="2300" dirty="0">
              <a:solidFill>
                <a:srgbClr val="1F4E79"/>
              </a:solidFill>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solidFill>
                <a:srgbClr val="93EAF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71CE6B1-7D7C-42F5-A631-00706A847C44}"/>
              </a:ext>
            </a:extLst>
          </p:cNvPr>
          <p:cNvSpPr/>
          <p:nvPr/>
        </p:nvSpPr>
        <p:spPr>
          <a:xfrm>
            <a:off x="0" y="1960"/>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C9BDB35-F715-49FA-AE19-9B538568D337}"/>
              </a:ext>
            </a:extLst>
          </p:cNvPr>
          <p:cNvSpPr txBox="1">
            <a:spLocks/>
          </p:cNvSpPr>
          <p:nvPr/>
        </p:nvSpPr>
        <p:spPr>
          <a:xfrm>
            <a:off x="702397" y="-105520"/>
            <a:ext cx="110859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Broadband Initiative</a:t>
            </a:r>
          </a:p>
        </p:txBody>
      </p:sp>
      <p:sp>
        <p:nvSpPr>
          <p:cNvPr id="7" name="TextBox 6">
            <a:extLst>
              <a:ext uri="{FF2B5EF4-FFF2-40B4-BE49-F238E27FC236}">
                <a16:creationId xmlns:a16="http://schemas.microsoft.com/office/drawing/2014/main" id="{136FFCF4-D5F3-4E22-ADB3-0700EFD03355}"/>
              </a:ext>
            </a:extLst>
          </p:cNvPr>
          <p:cNvSpPr txBox="1"/>
          <p:nvPr/>
        </p:nvSpPr>
        <p:spPr>
          <a:xfrm>
            <a:off x="702397" y="1259635"/>
            <a:ext cx="7957455" cy="523220"/>
          </a:xfrm>
          <a:prstGeom prst="rect">
            <a:avLst/>
          </a:prstGeom>
          <a:noFill/>
        </p:spPr>
        <p:txBody>
          <a:bodyPr wrap="square">
            <a:spAutoFit/>
          </a:bodyPr>
          <a:lstStyle/>
          <a:p>
            <a:r>
              <a:rPr lang="en-US" sz="2800" dirty="0">
                <a:solidFill>
                  <a:srgbClr val="1F4E79"/>
                </a:solidFill>
                <a:latin typeface="Arial" panose="020B0604020202020204" pitchFamily="34" charset="0"/>
                <a:cs typeface="Arial" panose="020B0604020202020204" pitchFamily="34" charset="0"/>
              </a:rPr>
              <a:t>SB 156 (Chapter 112, Statutes of 2021)</a:t>
            </a:r>
            <a:endParaRPr lang="en-US" dirty="0"/>
          </a:p>
        </p:txBody>
      </p:sp>
    </p:spTree>
    <p:extLst>
      <p:ext uri="{BB962C8B-B14F-4D97-AF65-F5344CB8AC3E}">
        <p14:creationId xmlns:p14="http://schemas.microsoft.com/office/powerpoint/2010/main" val="1001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3F8948-6E1B-474D-8ACE-041596BDF179}"/>
              </a:ext>
            </a:extLst>
          </p:cNvPr>
          <p:cNvSpPr/>
          <p:nvPr/>
        </p:nvSpPr>
        <p:spPr>
          <a:xfrm>
            <a:off x="0" y="1709738"/>
            <a:ext cx="12192000" cy="3333465"/>
          </a:xfrm>
          <a:prstGeom prst="rect">
            <a:avLst/>
          </a:prstGeom>
          <a:solidFill>
            <a:srgbClr val="1F4E7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3">
            <a:extLst>
              <a:ext uri="{FF2B5EF4-FFF2-40B4-BE49-F238E27FC236}">
                <a16:creationId xmlns:a16="http://schemas.microsoft.com/office/drawing/2014/main" id="{0A99032E-BD69-41FD-9A91-35DBF094834B}"/>
              </a:ext>
            </a:extLst>
          </p:cNvPr>
          <p:cNvSpPr txBox="1">
            <a:spLocks/>
          </p:cNvSpPr>
          <p:nvPr/>
        </p:nvSpPr>
        <p:spPr>
          <a:xfrm>
            <a:off x="733740" y="1863530"/>
            <a:ext cx="10544331" cy="231605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tint val="75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66CC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 Monroe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Deputy Director, Middle-Mile Initiative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Technology</a:t>
            </a:r>
          </a:p>
        </p:txBody>
      </p:sp>
    </p:spTree>
    <p:extLst>
      <p:ext uri="{BB962C8B-B14F-4D97-AF65-F5344CB8AC3E}">
        <p14:creationId xmlns:p14="http://schemas.microsoft.com/office/powerpoint/2010/main" val="236161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22506-B7CE-4353-B2EF-3EBFDAF8F4A4}"/>
              </a:ext>
            </a:extLst>
          </p:cNvPr>
          <p:cNvSpPr/>
          <p:nvPr/>
        </p:nvSpPr>
        <p:spPr>
          <a:xfrm>
            <a:off x="0" y="5295"/>
            <a:ext cx="12192000" cy="102594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CC1235E-F356-44D6-98FD-7DF5BA1C328F}"/>
              </a:ext>
            </a:extLst>
          </p:cNvPr>
          <p:cNvSpPr txBox="1">
            <a:spLocks/>
          </p:cNvSpPr>
          <p:nvPr/>
        </p:nvSpPr>
        <p:spPr>
          <a:xfrm>
            <a:off x="838200" y="-1420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Working together to achieve SB 156</a:t>
            </a:r>
          </a:p>
        </p:txBody>
      </p:sp>
      <p:pic>
        <p:nvPicPr>
          <p:cNvPr id="18" name="Picture 17">
            <a:extLst>
              <a:ext uri="{FF2B5EF4-FFF2-40B4-BE49-F238E27FC236}">
                <a16:creationId xmlns:a16="http://schemas.microsoft.com/office/drawing/2014/main" id="{6F572A44-1578-4656-BA73-5A44BA8EBB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13708" y="1371495"/>
            <a:ext cx="2194271" cy="2194271"/>
          </a:xfrm>
          <a:prstGeom prst="rect">
            <a:avLst/>
          </a:prstGeom>
        </p:spPr>
      </p:pic>
      <p:sp>
        <p:nvSpPr>
          <p:cNvPr id="20" name="Text Placeholder 4">
            <a:extLst>
              <a:ext uri="{FF2B5EF4-FFF2-40B4-BE49-F238E27FC236}">
                <a16:creationId xmlns:a16="http://schemas.microsoft.com/office/drawing/2014/main" id="{76224108-9256-439F-B2D0-D89E9A17844F}"/>
              </a:ext>
            </a:extLst>
          </p:cNvPr>
          <p:cNvSpPr txBox="1">
            <a:spLocks/>
          </p:cNvSpPr>
          <p:nvPr/>
        </p:nvSpPr>
        <p:spPr>
          <a:xfrm>
            <a:off x="404683" y="3670633"/>
            <a:ext cx="2043489" cy="501540"/>
          </a:xfrm>
          <a:prstGeom prst="rect">
            <a:avLst/>
          </a:prstGeom>
          <a:solidFill>
            <a:srgbClr val="1F4E79"/>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California Department </a:t>
            </a:r>
            <a:b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of Technology</a:t>
            </a:r>
          </a:p>
        </p:txBody>
      </p:sp>
      <p:sp>
        <p:nvSpPr>
          <p:cNvPr id="30" name="TextBox 29">
            <a:extLst>
              <a:ext uri="{FF2B5EF4-FFF2-40B4-BE49-F238E27FC236}">
                <a16:creationId xmlns:a16="http://schemas.microsoft.com/office/drawing/2014/main" id="{5920AFEF-012C-4222-B658-2D455175F34D}"/>
              </a:ext>
            </a:extLst>
          </p:cNvPr>
          <p:cNvSpPr txBox="1"/>
          <p:nvPr/>
        </p:nvSpPr>
        <p:spPr>
          <a:xfrm>
            <a:off x="212297" y="4330494"/>
            <a:ext cx="2352676" cy="2323713"/>
          </a:xfrm>
          <a:prstGeom prst="rect">
            <a:avLst/>
          </a:prstGeom>
          <a:noFill/>
        </p:spPr>
        <p:txBody>
          <a:bodyPr wrap="square" rtlCol="0">
            <a:spAutoFit/>
          </a:bodyPr>
          <a:lstStyle/>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Program, fund management, reporting and oversight</a:t>
            </a: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Retain TPA</a:t>
            </a: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In collaboration with TPA and CPUC, facilitate high speed broadband access through last-mile connectivity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descr="A picture containing text, electronics&#10;&#10;Description automatically generated">
            <a:extLst>
              <a:ext uri="{FF2B5EF4-FFF2-40B4-BE49-F238E27FC236}">
                <a16:creationId xmlns:a16="http://schemas.microsoft.com/office/drawing/2014/main" id="{D0673A02-CE8B-449B-9F92-2D41DEEE11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18" y="1618178"/>
            <a:ext cx="1892932" cy="1892932"/>
          </a:xfrm>
          <a:prstGeom prst="rect">
            <a:avLst/>
          </a:prstGeom>
        </p:spPr>
      </p:pic>
      <p:grpSp>
        <p:nvGrpSpPr>
          <p:cNvPr id="6" name="Group 5">
            <a:extLst>
              <a:ext uri="{FF2B5EF4-FFF2-40B4-BE49-F238E27FC236}">
                <a16:creationId xmlns:a16="http://schemas.microsoft.com/office/drawing/2014/main" id="{C0EC4B34-812B-49AB-B097-6C690AAF9D25}"/>
              </a:ext>
            </a:extLst>
          </p:cNvPr>
          <p:cNvGrpSpPr/>
          <p:nvPr/>
        </p:nvGrpSpPr>
        <p:grpSpPr>
          <a:xfrm>
            <a:off x="7241454" y="1487742"/>
            <a:ext cx="2283249" cy="4612467"/>
            <a:chOff x="9541809" y="1487742"/>
            <a:chExt cx="2283249" cy="4612467"/>
          </a:xfrm>
        </p:grpSpPr>
        <p:sp>
          <p:nvSpPr>
            <p:cNvPr id="22" name="Text Placeholder 10">
              <a:extLst>
                <a:ext uri="{FF2B5EF4-FFF2-40B4-BE49-F238E27FC236}">
                  <a16:creationId xmlns:a16="http://schemas.microsoft.com/office/drawing/2014/main" id="{7D52EE53-5B20-4E1E-8A22-A9FCDEF4BE9F}"/>
                </a:ext>
              </a:extLst>
            </p:cNvPr>
            <p:cNvSpPr txBox="1">
              <a:spLocks/>
            </p:cNvSpPr>
            <p:nvPr/>
          </p:nvSpPr>
          <p:spPr>
            <a:xfrm>
              <a:off x="9771009" y="3654075"/>
              <a:ext cx="1980387" cy="519296"/>
            </a:xfrm>
            <a:prstGeom prst="rect">
              <a:avLst/>
            </a:prstGeom>
            <a:solidFill>
              <a:srgbClr val="1F4E79"/>
            </a:solidFill>
            <a:ln>
              <a:solidFill>
                <a:srgbClr val="0070C0"/>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Caltrans</a:t>
              </a:r>
            </a:p>
          </p:txBody>
        </p:sp>
        <p:sp>
          <p:nvSpPr>
            <p:cNvPr id="27" name="TextBox 26">
              <a:extLst>
                <a:ext uri="{FF2B5EF4-FFF2-40B4-BE49-F238E27FC236}">
                  <a16:creationId xmlns:a16="http://schemas.microsoft.com/office/drawing/2014/main" id="{5C57AC4A-05AA-42EE-85E0-3E925BD47166}"/>
                </a:ext>
              </a:extLst>
            </p:cNvPr>
            <p:cNvSpPr txBox="1"/>
            <p:nvPr/>
          </p:nvSpPr>
          <p:spPr>
            <a:xfrm>
              <a:off x="9541809" y="4330494"/>
              <a:ext cx="2283249" cy="1769715"/>
            </a:xfrm>
            <a:prstGeom prst="rect">
              <a:avLst/>
            </a:prstGeom>
            <a:noFill/>
          </p:spPr>
          <p:txBody>
            <a:bodyPr wrap="square" rtlCol="0">
              <a:spAutoFit/>
            </a:bodyPr>
            <a:lstStyle/>
            <a:p>
              <a:pPr marL="38862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Leverage existing transportation projects</a:t>
              </a:r>
            </a:p>
            <a:p>
              <a:pPr marL="38862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Oversee acquisition and management of construction contracts for open-access middle-mile broadband network</a:t>
              </a:r>
            </a:p>
          </p:txBody>
        </p:sp>
        <p:pic>
          <p:nvPicPr>
            <p:cNvPr id="33" name="Picture 32" descr="A picture containing text, sign, clipart&#10;&#10;Description automatically generated">
              <a:extLst>
                <a:ext uri="{FF2B5EF4-FFF2-40B4-BE49-F238E27FC236}">
                  <a16:creationId xmlns:a16="http://schemas.microsoft.com/office/drawing/2014/main" id="{60740FA3-8239-47A2-A357-6B4F35EA0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009" y="1487742"/>
              <a:ext cx="1842794" cy="1842794"/>
            </a:xfrm>
            <a:prstGeom prst="rect">
              <a:avLst/>
            </a:prstGeom>
          </p:spPr>
        </p:pic>
      </p:grpSp>
      <p:grpSp>
        <p:nvGrpSpPr>
          <p:cNvPr id="3" name="Group 2">
            <a:extLst>
              <a:ext uri="{FF2B5EF4-FFF2-40B4-BE49-F238E27FC236}">
                <a16:creationId xmlns:a16="http://schemas.microsoft.com/office/drawing/2014/main" id="{AC690F81-024F-4BC6-A42A-6A4A22F32D7C}"/>
              </a:ext>
            </a:extLst>
          </p:cNvPr>
          <p:cNvGrpSpPr/>
          <p:nvPr/>
        </p:nvGrpSpPr>
        <p:grpSpPr>
          <a:xfrm>
            <a:off x="9597834" y="1562901"/>
            <a:ext cx="2193773" cy="4751840"/>
            <a:chOff x="2632435" y="1597616"/>
            <a:chExt cx="2193773" cy="4751840"/>
          </a:xfrm>
        </p:grpSpPr>
        <p:sp>
          <p:nvSpPr>
            <p:cNvPr id="29" name="TextBox 28">
              <a:extLst>
                <a:ext uri="{FF2B5EF4-FFF2-40B4-BE49-F238E27FC236}">
                  <a16:creationId xmlns:a16="http://schemas.microsoft.com/office/drawing/2014/main" id="{98DF1E63-1BE5-49A0-BA13-19FE3309F4B9}"/>
                </a:ext>
              </a:extLst>
            </p:cNvPr>
            <p:cNvSpPr txBox="1"/>
            <p:nvPr/>
          </p:nvSpPr>
          <p:spPr>
            <a:xfrm>
              <a:off x="2632435" y="4333520"/>
              <a:ext cx="2069806" cy="2015936"/>
            </a:xfrm>
            <a:prstGeom prst="rect">
              <a:avLst/>
            </a:prstGeom>
            <a:noFill/>
          </p:spPr>
          <p:txBody>
            <a:bodyPr wrap="square" rtlCol="0">
              <a:spAutoFit/>
            </a:bodyPr>
            <a:lstStyle/>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Budget oversight and facilitation</a:t>
              </a: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State and Local Fiscal Recovery Funds (SLFRF) quarterly reporting to the federal government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descr="Logo&#10;&#10;Description automatically generated">
              <a:extLst>
                <a:ext uri="{FF2B5EF4-FFF2-40B4-BE49-F238E27FC236}">
                  <a16:creationId xmlns:a16="http://schemas.microsoft.com/office/drawing/2014/main" id="{98CAA1BD-0D3B-4645-825B-034147D27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2629" y="1597616"/>
              <a:ext cx="1892932" cy="1892932"/>
            </a:xfrm>
            <a:prstGeom prst="rect">
              <a:avLst/>
            </a:prstGeom>
          </p:spPr>
        </p:pic>
        <p:sp>
          <p:nvSpPr>
            <p:cNvPr id="34" name="Text Placeholder 4">
              <a:extLst>
                <a:ext uri="{FF2B5EF4-FFF2-40B4-BE49-F238E27FC236}">
                  <a16:creationId xmlns:a16="http://schemas.microsoft.com/office/drawing/2014/main" id="{6C71ECAD-5D0C-4294-8132-7C2D5C46FC62}"/>
                </a:ext>
              </a:extLst>
            </p:cNvPr>
            <p:cNvSpPr txBox="1">
              <a:spLocks/>
            </p:cNvSpPr>
            <p:nvPr/>
          </p:nvSpPr>
          <p:spPr>
            <a:xfrm>
              <a:off x="2782719" y="3671831"/>
              <a:ext cx="2043489" cy="501540"/>
            </a:xfrm>
            <a:prstGeom prst="rect">
              <a:avLst/>
            </a:prstGeom>
            <a:solidFill>
              <a:srgbClr val="1F4E79"/>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Department </a:t>
              </a:r>
              <a:b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of Finance</a:t>
              </a:r>
            </a:p>
          </p:txBody>
        </p:sp>
      </p:grpSp>
      <p:grpSp>
        <p:nvGrpSpPr>
          <p:cNvPr id="2" name="Group 1">
            <a:extLst>
              <a:ext uri="{FF2B5EF4-FFF2-40B4-BE49-F238E27FC236}">
                <a16:creationId xmlns:a16="http://schemas.microsoft.com/office/drawing/2014/main" id="{7E8BFB1C-FFAB-4CFA-84E6-D25BD4C02102}"/>
              </a:ext>
            </a:extLst>
          </p:cNvPr>
          <p:cNvGrpSpPr/>
          <p:nvPr/>
        </p:nvGrpSpPr>
        <p:grpSpPr>
          <a:xfrm>
            <a:off x="2599117" y="1439424"/>
            <a:ext cx="2452389" cy="4379165"/>
            <a:chOff x="7290393" y="1429306"/>
            <a:chExt cx="2452389" cy="4379165"/>
          </a:xfrm>
        </p:grpSpPr>
        <p:pic>
          <p:nvPicPr>
            <p:cNvPr id="26" name="Picture 8" descr="State of California Public Utilities Comission - EEI">
              <a:extLst>
                <a:ext uri="{FF2B5EF4-FFF2-40B4-BE49-F238E27FC236}">
                  <a16:creationId xmlns:a16="http://schemas.microsoft.com/office/drawing/2014/main" id="{5A4D3204-39D0-411A-B79C-8F298E50D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020" r="25020"/>
            <a:stretch>
              <a:fillRect/>
            </a:stretch>
          </p:blipFill>
          <p:spPr bwMode="auto">
            <a:xfrm>
              <a:off x="7332857" y="1429306"/>
              <a:ext cx="2107012" cy="210870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4D9DF90-D868-4C48-ACF6-FC2A4F90B802}"/>
                </a:ext>
              </a:extLst>
            </p:cNvPr>
            <p:cNvSpPr txBox="1"/>
            <p:nvPr/>
          </p:nvSpPr>
          <p:spPr>
            <a:xfrm>
              <a:off x="7290393" y="4331143"/>
              <a:ext cx="2452389" cy="1477328"/>
            </a:xfrm>
            <a:prstGeom prst="rect">
              <a:avLst/>
            </a:prstGeom>
            <a:noFill/>
          </p:spPr>
          <p:txBody>
            <a:bodyPr wrap="square" rtlCol="0">
              <a:spAutoFit/>
            </a:bodyPr>
            <a:lstStyle/>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Provide data to identify unserved &amp; underserved areas</a:t>
              </a: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Facilitate public comment</a:t>
              </a: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Recommend network placement </a:t>
              </a:r>
            </a:p>
          </p:txBody>
        </p:sp>
        <p:sp>
          <p:nvSpPr>
            <p:cNvPr id="35" name="Text Placeholder 4">
              <a:extLst>
                <a:ext uri="{FF2B5EF4-FFF2-40B4-BE49-F238E27FC236}">
                  <a16:creationId xmlns:a16="http://schemas.microsoft.com/office/drawing/2014/main" id="{BBBC45FA-9B20-4A96-9444-A347318EEB52}"/>
                </a:ext>
              </a:extLst>
            </p:cNvPr>
            <p:cNvSpPr txBox="1">
              <a:spLocks/>
            </p:cNvSpPr>
            <p:nvPr/>
          </p:nvSpPr>
          <p:spPr>
            <a:xfrm>
              <a:off x="7465882" y="3664929"/>
              <a:ext cx="2043489" cy="501540"/>
            </a:xfrm>
            <a:prstGeom prst="rect">
              <a:avLst/>
            </a:prstGeom>
            <a:solidFill>
              <a:srgbClr val="1F4E79"/>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California Public </a:t>
              </a:r>
              <a:b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Utilities Commission</a:t>
              </a:r>
            </a:p>
          </p:txBody>
        </p:sp>
      </p:grpSp>
      <p:sp>
        <p:nvSpPr>
          <p:cNvPr id="36" name="Text Placeholder 4">
            <a:extLst>
              <a:ext uri="{FF2B5EF4-FFF2-40B4-BE49-F238E27FC236}">
                <a16:creationId xmlns:a16="http://schemas.microsoft.com/office/drawing/2014/main" id="{287A5253-89B6-46C1-97F7-D820E1DC8CF2}"/>
              </a:ext>
            </a:extLst>
          </p:cNvPr>
          <p:cNvSpPr txBox="1">
            <a:spLocks/>
          </p:cNvSpPr>
          <p:nvPr/>
        </p:nvSpPr>
        <p:spPr>
          <a:xfrm>
            <a:off x="5124300" y="3671831"/>
            <a:ext cx="2043489" cy="501540"/>
          </a:xfrm>
          <a:prstGeom prst="rect">
            <a:avLst/>
          </a:prstGeom>
          <a:solidFill>
            <a:srgbClr val="1F4E79"/>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Third Party Administrator</a:t>
            </a:r>
          </a:p>
        </p:txBody>
      </p:sp>
      <p:sp>
        <p:nvSpPr>
          <p:cNvPr id="37" name="TextBox 36">
            <a:extLst>
              <a:ext uri="{FF2B5EF4-FFF2-40B4-BE49-F238E27FC236}">
                <a16:creationId xmlns:a16="http://schemas.microsoft.com/office/drawing/2014/main" id="{62C649FB-E4B6-4340-B49E-D5FC7F335392}"/>
              </a:ext>
            </a:extLst>
          </p:cNvPr>
          <p:cNvSpPr txBox="1"/>
          <p:nvPr/>
        </p:nvSpPr>
        <p:spPr>
          <a:xfrm>
            <a:off x="4939714" y="4330493"/>
            <a:ext cx="2452389" cy="1769715"/>
          </a:xfrm>
          <a:prstGeom prst="rect">
            <a:avLst/>
          </a:prstGeom>
          <a:noFill/>
        </p:spPr>
        <p:txBody>
          <a:bodyPr wrap="square" rtlCol="0">
            <a:spAutoFit/>
          </a:bodyPr>
          <a:lstStyle/>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r>
              <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Manages the development, acquisition, construction, maintenance and operation of the statewide open-access middle-mile broadband network</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182880" algn="l" defTabSz="914400" rtl="0" eaLnBrk="1" fontAlgn="auto" latinLnBrk="0" hangingPunct="1">
              <a:lnSpc>
                <a:spcPct val="100000"/>
              </a:lnSpc>
              <a:spcBef>
                <a:spcPts val="600"/>
              </a:spcBef>
              <a:spcAft>
                <a:spcPts val="0"/>
              </a:spcAft>
              <a:buClr>
                <a:srgbClr val="00ACD8"/>
              </a:buClr>
              <a:buSzPct val="130000"/>
              <a:buFont typeface="Arial" panose="020B0604020202020204" pitchFamily="34" charset="0"/>
              <a:buChar char="•"/>
              <a:tabLst/>
              <a:defRPr/>
            </a:pPr>
            <a:endParaRPr kumimoji="0" lang="en-US" sz="13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627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6.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0D95A4FC-49AF-467B-AEC7-8EC4D30F3267}" vid="{65626B2A-6D27-4784-BF32-035E4448510D}"/>
    </a:ext>
  </a:extLst>
</a:theme>
</file>

<file path=ppt/theme/theme7.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0D95A4FC-49AF-467B-AEC7-8EC4D30F3267}" vid="{FF4EFABF-5A73-4BE4-A720-D621649F10A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6333</TotalTime>
  <Words>2796</Words>
  <Application>Microsoft Office PowerPoint</Application>
  <PresentationFormat>Widescreen</PresentationFormat>
  <Paragraphs>415</Paragraphs>
  <Slides>32</Slides>
  <Notes>17</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32</vt:i4>
      </vt:variant>
    </vt:vector>
  </HeadingPairs>
  <TitlesOfParts>
    <vt:vector size="51" baseType="lpstr">
      <vt:lpstr>Arial</vt:lpstr>
      <vt:lpstr>Average</vt:lpstr>
      <vt:lpstr>Calibri</vt:lpstr>
      <vt:lpstr>Calibri Light</vt:lpstr>
      <vt:lpstr>Century Gothic</vt:lpstr>
      <vt:lpstr>Courier New</vt:lpstr>
      <vt:lpstr>MyriadPro-Bold</vt:lpstr>
      <vt:lpstr>Oswald</vt:lpstr>
      <vt:lpstr>Source Sans Pro</vt:lpstr>
      <vt:lpstr>Symbol</vt:lpstr>
      <vt:lpstr>Times New Roman</vt:lpstr>
      <vt:lpstr>Wingdings</vt:lpstr>
      <vt:lpstr>Office Theme</vt:lpstr>
      <vt:lpstr>1_Office Theme</vt:lpstr>
      <vt:lpstr>2_Office Theme</vt:lpstr>
      <vt:lpstr>Slate</vt:lpstr>
      <vt:lpstr>1_CPUC White</vt:lpstr>
      <vt:lpstr>CPUC Blue</vt:lpstr>
      <vt:lpstr>CPUC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CPUC Role – Middle-Mile Mapping: Public Input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vt:lpstr>
      <vt:lpstr>PowerPoint Presentation</vt:lpstr>
      <vt:lpstr>PowerPoint Presentation</vt:lpstr>
      <vt:lpstr>PowerPoint Presentation</vt:lpstr>
      <vt:lpstr>PowerPoint Presentation</vt:lpstr>
      <vt:lpstr>PowerPoint Presentation</vt:lpstr>
    </vt:vector>
  </TitlesOfParts>
  <Company>California Department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Scott@CIO</dc:creator>
  <cp:lastModifiedBy>Delgado, Elizabeth</cp:lastModifiedBy>
  <cp:revision>99</cp:revision>
  <dcterms:created xsi:type="dcterms:W3CDTF">2021-05-28T17:05:08Z</dcterms:created>
  <dcterms:modified xsi:type="dcterms:W3CDTF">2022-02-16T17:12:50Z</dcterms:modified>
</cp:coreProperties>
</file>